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5" r:id="rId6"/>
    <p:sldId id="260" r:id="rId7"/>
    <p:sldId id="259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48CBB-CCD1-43BD-9DBA-6B27D522FCF1}" type="datetimeFigureOut">
              <a:rPr lang="ru-RU" smtClean="0"/>
              <a:pPr/>
              <a:t>26.12.2017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C7D66-37F9-4DA8-9548-BE5D609D0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48CBB-CCD1-43BD-9DBA-6B27D522FCF1}" type="datetimeFigureOut">
              <a:rPr lang="ru-RU" smtClean="0"/>
              <a:pPr/>
              <a:t>26.12.2017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C7D66-37F9-4DA8-9548-BE5D609D0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48CBB-CCD1-43BD-9DBA-6B27D522FCF1}" type="datetimeFigureOut">
              <a:rPr lang="ru-RU" smtClean="0"/>
              <a:pPr/>
              <a:t>26.12.2017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C7D66-37F9-4DA8-9548-BE5D609D0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48CBB-CCD1-43BD-9DBA-6B27D522FCF1}" type="datetimeFigureOut">
              <a:rPr lang="ru-RU" smtClean="0"/>
              <a:pPr/>
              <a:t>26.12.2017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C7D66-37F9-4DA8-9548-BE5D609D0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48CBB-CCD1-43BD-9DBA-6B27D522FCF1}" type="datetimeFigureOut">
              <a:rPr lang="ru-RU" smtClean="0"/>
              <a:pPr/>
              <a:t>26.12.2017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C7D66-37F9-4DA8-9548-BE5D609D0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48CBB-CCD1-43BD-9DBA-6B27D522FCF1}" type="datetimeFigureOut">
              <a:rPr lang="ru-RU" smtClean="0"/>
              <a:pPr/>
              <a:t>26.12.2017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C7D66-37F9-4DA8-9548-BE5D609D0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48CBB-CCD1-43BD-9DBA-6B27D522FCF1}" type="datetimeFigureOut">
              <a:rPr lang="ru-RU" smtClean="0"/>
              <a:pPr/>
              <a:t>26.12.2017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C7D66-37F9-4DA8-9548-BE5D609D0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48CBB-CCD1-43BD-9DBA-6B27D522FCF1}" type="datetimeFigureOut">
              <a:rPr lang="ru-RU" smtClean="0"/>
              <a:pPr/>
              <a:t>26.12.2017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C7D66-37F9-4DA8-9548-BE5D609D0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48CBB-CCD1-43BD-9DBA-6B27D522FCF1}" type="datetimeFigureOut">
              <a:rPr lang="ru-RU" smtClean="0"/>
              <a:pPr/>
              <a:t>26.12.2017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C7D66-37F9-4DA8-9548-BE5D609D0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48CBB-CCD1-43BD-9DBA-6B27D522FCF1}" type="datetimeFigureOut">
              <a:rPr lang="ru-RU" smtClean="0"/>
              <a:pPr/>
              <a:t>26.12.2017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C7D66-37F9-4DA8-9548-BE5D609D0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48CBB-CCD1-43BD-9DBA-6B27D522FCF1}" type="datetimeFigureOut">
              <a:rPr lang="ru-RU" smtClean="0"/>
              <a:pPr/>
              <a:t>26.12.2017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C7D66-37F9-4DA8-9548-BE5D609D0E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0048CBB-CCD1-43BD-9DBA-6B27D522FCF1}" type="datetimeFigureOut">
              <a:rPr lang="ru-RU" smtClean="0"/>
              <a:pPr/>
              <a:t>26.12.2017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E3C7D66-37F9-4DA8-9548-BE5D609D0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Произведение разности и суммы двух выражений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4"/>
          <a:ext cx="8245226" cy="49870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2613"/>
                <a:gridCol w="4122613"/>
              </a:tblGrid>
              <a:tr h="5021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Вариант</a:t>
                      </a:r>
                      <a:r>
                        <a:rPr lang="ru-RU" sz="2400" baseline="0" dirty="0" smtClean="0"/>
                        <a:t> 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Вариант 2</a:t>
                      </a:r>
                      <a:endParaRPr lang="ru-RU" sz="2400" dirty="0"/>
                    </a:p>
                  </a:txBody>
                  <a:tcPr/>
                </a:tc>
              </a:tr>
              <a:tr h="502140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Представить в виде многочлена выражение:</a:t>
                      </a:r>
                      <a:endParaRPr lang="ru-RU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09600">
                <a:tc>
                  <a:txBody>
                    <a:bodyPr/>
                    <a:lstStyle/>
                    <a:p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ru-RU" sz="24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400" dirty="0" smtClean="0"/>
                        <a:t>-25</a:t>
                      </a:r>
                    </a:p>
                    <a:p>
                      <a:r>
                        <a:rPr lang="en-US" sz="2400" dirty="0" smtClean="0"/>
                        <a:t>x</a:t>
                      </a:r>
                      <a:r>
                        <a:rPr kumimoji="0" lang="ru-RU" sz="24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400" dirty="0" smtClean="0"/>
                        <a:t>-16</a:t>
                      </a:r>
                    </a:p>
                    <a:p>
                      <a:r>
                        <a:rPr lang="en-US" sz="2400" dirty="0" smtClean="0"/>
                        <a:t>4a</a:t>
                      </a:r>
                      <a:r>
                        <a:rPr kumimoji="0" lang="ru-RU" sz="24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400" dirty="0" smtClean="0"/>
                        <a:t>-49</a:t>
                      </a:r>
                    </a:p>
                    <a:p>
                      <a:r>
                        <a:rPr lang="en-US" sz="2400" dirty="0" smtClean="0"/>
                        <a:t>144x</a:t>
                      </a:r>
                      <a:r>
                        <a:rPr kumimoji="0" lang="ru-RU" sz="24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400" dirty="0" smtClean="0"/>
                        <a:t>-169y</a:t>
                      </a:r>
                      <a:r>
                        <a:rPr kumimoji="0" lang="ru-RU" sz="24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24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ru-RU" sz="24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400" dirty="0" smtClean="0"/>
                        <a:t>-36</a:t>
                      </a:r>
                    </a:p>
                    <a:p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ru-RU" sz="24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400" dirty="0" smtClean="0"/>
                        <a:t>-9</a:t>
                      </a:r>
                    </a:p>
                    <a:p>
                      <a:r>
                        <a:rPr lang="en-US" sz="2400" dirty="0" smtClean="0"/>
                        <a:t>9b</a:t>
                      </a:r>
                      <a:r>
                        <a:rPr kumimoji="0" lang="ru-RU" sz="24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400" dirty="0" smtClean="0"/>
                        <a:t>-25</a:t>
                      </a:r>
                    </a:p>
                    <a:p>
                      <a:r>
                        <a:rPr lang="en-US" sz="2400" dirty="0" smtClean="0"/>
                        <a:t>64y</a:t>
                      </a:r>
                      <a:r>
                        <a:rPr kumimoji="0" lang="ru-RU" sz="24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400" dirty="0" smtClean="0"/>
                        <a:t>-25x</a:t>
                      </a:r>
                      <a:r>
                        <a:rPr kumimoji="0" lang="ru-RU" sz="24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400" dirty="0" smtClean="0"/>
                    </a:p>
                  </a:txBody>
                  <a:tcPr/>
                </a:tc>
              </a:tr>
              <a:tr h="5021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Упростить выражение:</a:t>
                      </a:r>
                      <a:endParaRPr lang="ru-RU" sz="24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6670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-a</a:t>
                      </a:r>
                      <a:r>
                        <a:rPr kumimoji="0" lang="ru-RU" sz="24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24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dirty="0" smtClean="0"/>
                        <a:t>-8a-9</a:t>
                      </a:r>
                    </a:p>
                    <a:p>
                      <a:r>
                        <a:rPr lang="en-US" sz="2400" dirty="0" smtClean="0"/>
                        <a:t>5a</a:t>
                      </a:r>
                      <a:r>
                        <a:rPr kumimoji="0" lang="ru-RU" sz="24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24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dirty="0" smtClean="0"/>
                        <a:t>-50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-2b</a:t>
                      </a:r>
                      <a:r>
                        <a:rPr kumimoji="0" lang="ru-RU" sz="24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400" dirty="0" smtClean="0"/>
                        <a:t>-6b-36</a:t>
                      </a:r>
                    </a:p>
                    <a:p>
                      <a:r>
                        <a:rPr lang="en-US" sz="2400" dirty="0" smtClean="0"/>
                        <a:t>10a</a:t>
                      </a:r>
                      <a:r>
                        <a:rPr kumimoji="0" lang="ru-RU" sz="24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400" dirty="0" smtClean="0"/>
                        <a:t>-68</a:t>
                      </a:r>
                      <a:endParaRPr lang="ru-RU" sz="2400" dirty="0"/>
                    </a:p>
                  </a:txBody>
                  <a:tcPr/>
                </a:tc>
              </a:tr>
              <a:tr h="5021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Вычислить:</a:t>
                      </a:r>
                      <a:endParaRPr lang="ru-RU" sz="2400" b="1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21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3596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8099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548680"/>
            <a:ext cx="8183880" cy="4187952"/>
          </a:xfrm>
        </p:spPr>
        <p:txBody>
          <a:bodyPr>
            <a:normAutofit/>
          </a:bodyPr>
          <a:lstStyle/>
          <a:p>
            <a:r>
              <a:rPr lang="ru-RU" dirty="0" smtClean="0"/>
              <a:t>Разминка:</a:t>
            </a:r>
          </a:p>
          <a:p>
            <a:pPr>
              <a:buNone/>
            </a:pPr>
            <a:r>
              <a:rPr lang="ru-RU" dirty="0" smtClean="0"/>
              <a:t>Выполните возведение в квадрат:</a:t>
            </a:r>
          </a:p>
          <a:p>
            <a:pPr>
              <a:buNone/>
            </a:pPr>
            <a:r>
              <a:rPr lang="ru-RU" b="1" dirty="0" smtClean="0"/>
              <a:t>          </a:t>
            </a:r>
            <a:r>
              <a:rPr lang="en-US" b="1" dirty="0" smtClean="0"/>
              <a:t>=</a:t>
            </a:r>
            <a:r>
              <a:rPr lang="ru-RU" b="1" dirty="0" smtClean="0"/>
              <a:t>9а</a:t>
            </a:r>
            <a:r>
              <a:rPr lang="ru-RU" b="1" baseline="30000" dirty="0" smtClean="0"/>
              <a:t>2</a:t>
            </a:r>
            <a:endParaRPr lang="en-US" b="1" baseline="30000" dirty="0" smtClean="0"/>
          </a:p>
          <a:p>
            <a:pPr>
              <a:buNone/>
            </a:pPr>
            <a:endParaRPr lang="en-US" b="1" baseline="30000" dirty="0" smtClean="0"/>
          </a:p>
          <a:p>
            <a:pPr>
              <a:buNone/>
            </a:pPr>
            <a:r>
              <a:rPr lang="en-US" b="1" baseline="30000" dirty="0" smtClean="0"/>
              <a:t>                   </a:t>
            </a:r>
            <a:r>
              <a:rPr lang="en-US" b="1" baseline="30000" dirty="0" smtClean="0"/>
              <a:t>   </a:t>
            </a:r>
            <a:r>
              <a:rPr lang="en-US" b="1" dirty="0" smtClean="0"/>
              <a:t>= </a:t>
            </a:r>
            <a:r>
              <a:rPr lang="ru-RU" b="1" dirty="0" smtClean="0"/>
              <a:t>0</a:t>
            </a:r>
            <a:r>
              <a:rPr lang="en-US" b="1" dirty="0" smtClean="0"/>
              <a:t>,04m</a:t>
            </a:r>
            <a:r>
              <a:rPr lang="en-US" b="1" baseline="30000" dirty="0" smtClean="0"/>
              <a:t>2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baseline="30000" dirty="0" smtClean="0"/>
          </a:p>
          <a:p>
            <a:pPr>
              <a:buNone/>
            </a:pPr>
            <a:r>
              <a:rPr lang="ru-RU" b="1" dirty="0" smtClean="0"/>
              <a:t>            </a:t>
            </a:r>
            <a:endParaRPr lang="ru-RU" b="1" dirty="0" smtClean="0">
              <a:ea typeface="Calibri"/>
              <a:cs typeface="Times New Roman"/>
            </a:endParaRPr>
          </a:p>
          <a:p>
            <a:pPr>
              <a:buNone/>
            </a:pPr>
            <a:r>
              <a:rPr lang="en-US" b="1" dirty="0" smtClean="0"/>
              <a:t>            </a:t>
            </a:r>
            <a:endParaRPr lang="ru-RU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1412776"/>
            <a:ext cx="2500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(</a:t>
            </a:r>
            <a:r>
              <a:rPr lang="en-US" sz="3600" b="1" dirty="0" smtClean="0"/>
              <a:t>3a)</a:t>
            </a:r>
            <a:r>
              <a:rPr lang="en-US" sz="3600" b="1" baseline="30000" dirty="0" smtClean="0"/>
              <a:t>2</a:t>
            </a:r>
            <a:endParaRPr lang="ru-RU" sz="3600" b="1" dirty="0" smtClean="0">
              <a:ea typeface="Calibri"/>
              <a:cs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068960"/>
            <a:ext cx="2500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 (    </a:t>
            </a:r>
            <a:r>
              <a:rPr lang="en-US" sz="3600" b="1" dirty="0" smtClean="0"/>
              <a:t>)</a:t>
            </a:r>
            <a:r>
              <a:rPr lang="en-US" sz="3600" b="1" baseline="30000" dirty="0" smtClean="0"/>
              <a:t>2</a:t>
            </a:r>
            <a:endParaRPr lang="ru-RU" sz="3600" b="1" dirty="0" smtClean="0">
              <a:ea typeface="Calibri"/>
              <a:cs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2204864"/>
            <a:ext cx="23762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(0,2</a:t>
            </a:r>
            <a:r>
              <a:rPr lang="en-US" sz="3200" b="1" dirty="0" smtClean="0"/>
              <a:t>m</a:t>
            </a:r>
            <a:r>
              <a:rPr lang="en-US" sz="3200" b="1" dirty="0" smtClean="0"/>
              <a:t>)</a:t>
            </a:r>
            <a:r>
              <a:rPr lang="en-US" sz="3200" b="1" baseline="30000" dirty="0" smtClean="0"/>
              <a:t>2</a:t>
            </a:r>
            <a:endParaRPr lang="ru-RU" sz="3200" b="1" dirty="0" smtClean="0">
              <a:ea typeface="Calibri"/>
              <a:cs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644008" y="1988840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/>
          </a:p>
        </p:txBody>
      </p:sp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2996952"/>
            <a:ext cx="500066" cy="71438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1835696" y="3140968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=</a:t>
            </a:r>
            <a:endParaRPr lang="ru-RU" sz="3600" dirty="0"/>
          </a:p>
        </p:txBody>
      </p:sp>
      <p:pic>
        <p:nvPicPr>
          <p:cNvPr id="15" name="Picture 1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2996952"/>
            <a:ext cx="195945" cy="857256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2627784" y="3140968"/>
            <a:ext cx="5677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en-US" sz="3600" baseline="300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55576" y="3933056"/>
            <a:ext cx="214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(</a:t>
            </a:r>
            <a:endParaRPr lang="ru-RU" sz="3600" dirty="0"/>
          </a:p>
        </p:txBody>
      </p:sp>
      <p:pic>
        <p:nvPicPr>
          <p:cNvPr id="18" name="Picture 1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1328" y="3861618"/>
            <a:ext cx="257177" cy="857256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1255642" y="4004494"/>
            <a:ext cx="5000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lang="en-US" sz="2800" baseline="30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lang="ru-RU" sz="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47664" y="3933056"/>
            <a:ext cx="214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)</a:t>
            </a:r>
            <a:endParaRPr lang="ru-RU" sz="3600" dirty="0"/>
          </a:p>
        </p:txBody>
      </p:sp>
      <p:sp>
        <p:nvSpPr>
          <p:cNvPr id="27" name="TextBox 26"/>
          <p:cNvSpPr txBox="1"/>
          <p:nvPr/>
        </p:nvSpPr>
        <p:spPr>
          <a:xfrm>
            <a:off x="1763688" y="3861048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1985412" y="4005064"/>
            <a:ext cx="285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=</a:t>
            </a:r>
            <a:endParaRPr lang="ru-RU" sz="3600" dirty="0"/>
          </a:p>
        </p:txBody>
      </p:sp>
      <p:pic>
        <p:nvPicPr>
          <p:cNvPr id="29" name="Picture 1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4040" y="3933626"/>
            <a:ext cx="357190" cy="833443"/>
          </a:xfrm>
          <a:prstGeom prst="rect">
            <a:avLst/>
          </a:prstGeom>
          <a:noFill/>
        </p:spPr>
      </p:pic>
      <p:sp>
        <p:nvSpPr>
          <p:cNvPr id="30" name="Прямоугольник 29"/>
          <p:cNvSpPr/>
          <p:nvPr/>
        </p:nvSpPr>
        <p:spPr>
          <a:xfrm>
            <a:off x="2699792" y="4005064"/>
            <a:ext cx="6559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lang="en-US" sz="3200" baseline="30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6</a:t>
            </a:r>
            <a:r>
              <a:rPr lang="ru-RU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Представить в виде квадрата: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340768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9b</a:t>
            </a:r>
            <a:r>
              <a:rPr lang="en-US" sz="3600" baseline="30000" dirty="0" smtClean="0"/>
              <a:t>2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979712" y="1412776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 ( 3b)</a:t>
            </a:r>
            <a:r>
              <a:rPr lang="en-US" sz="3600" baseline="30000" dirty="0" smtClean="0"/>
              <a:t>2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220486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0,81m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n</a:t>
            </a:r>
            <a:r>
              <a:rPr lang="en-US" sz="3600" baseline="30000" dirty="0" smtClean="0"/>
              <a:t>2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347864" y="2204864"/>
            <a:ext cx="27860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=(0,9mn)</a:t>
            </a:r>
            <a:r>
              <a:rPr lang="en-US" sz="3600" baseline="30000" dirty="0" smtClean="0"/>
              <a:t>2</a:t>
            </a:r>
            <a:endParaRPr lang="ru-RU" sz="3600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2996952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16m</a:t>
            </a:r>
            <a:r>
              <a:rPr lang="en-US" sz="3600" baseline="30000" dirty="0" smtClean="0"/>
              <a:t>2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267744" y="3068960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 (4m)</a:t>
            </a:r>
            <a:r>
              <a:rPr lang="en-US" sz="3600" baseline="30000" dirty="0" smtClean="0"/>
              <a:t>2</a:t>
            </a:r>
            <a:endParaRPr lang="ru-RU" sz="3600" dirty="0"/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3789040"/>
            <a:ext cx="557215" cy="1061362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1619672" y="3933056"/>
            <a:ext cx="9573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 sz="3200" baseline="30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lang="en-US" sz="3200" baseline="30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6</a:t>
            </a: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411760" y="4005064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=(   x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y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)</a:t>
            </a:r>
            <a:r>
              <a:rPr lang="en-US" sz="3200" baseline="30000" dirty="0" smtClean="0"/>
              <a:t>2</a:t>
            </a:r>
            <a:endParaRPr lang="ru-RU" sz="3200" dirty="0"/>
          </a:p>
        </p:txBody>
      </p:sp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3861048"/>
            <a:ext cx="214314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 Выполните умножение многочлена на многочлен 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/>
          <a:lstStyle/>
          <a:p>
            <a:r>
              <a:rPr lang="ru-RU" dirty="0" smtClean="0"/>
              <a:t>(3</a:t>
            </a:r>
            <a:r>
              <a:rPr lang="en-US" dirty="0" smtClean="0"/>
              <a:t>x</a:t>
            </a:r>
            <a:r>
              <a:rPr lang="ru-RU" dirty="0" smtClean="0"/>
              <a:t>-</a:t>
            </a:r>
            <a:r>
              <a:rPr lang="en-US" dirty="0" smtClean="0"/>
              <a:t>y</a:t>
            </a:r>
            <a:r>
              <a:rPr lang="ru-RU" dirty="0" smtClean="0"/>
              <a:t>)(</a:t>
            </a:r>
            <a:r>
              <a:rPr lang="en-US" dirty="0" smtClean="0"/>
              <a:t>x</a:t>
            </a:r>
            <a:r>
              <a:rPr lang="ru-RU" dirty="0" smtClean="0"/>
              <a:t>+</a:t>
            </a:r>
            <a:r>
              <a:rPr lang="en-US" dirty="0" smtClean="0"/>
              <a:t>y</a:t>
            </a:r>
            <a:r>
              <a:rPr lang="ru-RU" dirty="0" smtClean="0"/>
              <a:t>)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(</a:t>
            </a:r>
            <a:r>
              <a:rPr lang="en-US" dirty="0" smtClean="0"/>
              <a:t>m</a:t>
            </a:r>
            <a:r>
              <a:rPr lang="ru-RU" dirty="0" smtClean="0"/>
              <a:t> –</a:t>
            </a:r>
            <a:r>
              <a:rPr lang="en-US" dirty="0" smtClean="0"/>
              <a:t>n</a:t>
            </a:r>
            <a:r>
              <a:rPr lang="ru-RU" dirty="0" smtClean="0"/>
              <a:t>)(</a:t>
            </a:r>
            <a:r>
              <a:rPr lang="en-US" dirty="0" smtClean="0"/>
              <a:t>m</a:t>
            </a:r>
            <a:r>
              <a:rPr lang="ru-RU" dirty="0" smtClean="0"/>
              <a:t>+ </a:t>
            </a:r>
            <a:r>
              <a:rPr lang="en-US" dirty="0" smtClean="0"/>
              <a:t>n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(</a:t>
            </a:r>
            <a:r>
              <a:rPr lang="en-US" dirty="0" smtClean="0"/>
              <a:t>x</a:t>
            </a:r>
            <a:r>
              <a:rPr lang="ru-RU" dirty="0" smtClean="0"/>
              <a:t>-1)(</a:t>
            </a:r>
            <a:r>
              <a:rPr lang="en-US" dirty="0" smtClean="0"/>
              <a:t>x</a:t>
            </a:r>
            <a:r>
              <a:rPr lang="ru-RU" dirty="0" smtClean="0"/>
              <a:t>+1)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(9-</a:t>
            </a:r>
            <a:r>
              <a:rPr lang="en-US" dirty="0" smtClean="0"/>
              <a:t>y</a:t>
            </a:r>
            <a:r>
              <a:rPr lang="ru-RU" dirty="0" smtClean="0"/>
              <a:t>)(9+</a:t>
            </a:r>
            <a:r>
              <a:rPr lang="en-US" dirty="0" smtClean="0"/>
              <a:t>y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573016"/>
            <a:ext cx="8183880" cy="22322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Произведение разности и суммы двух выражений равно разности квадратов этих выражений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330696"/>
          </a:xfrm>
        </p:spPr>
        <p:txBody>
          <a:bodyPr>
            <a:normAutofit/>
          </a:bodyPr>
          <a:lstStyle/>
          <a:p>
            <a:endParaRPr lang="ru-RU" sz="5400" dirty="0" smtClean="0"/>
          </a:p>
          <a:p>
            <a:endParaRPr lang="ru-RU" sz="5400" dirty="0" smtClean="0"/>
          </a:p>
          <a:p>
            <a:r>
              <a:rPr lang="ru-RU" sz="5400" dirty="0" smtClean="0"/>
              <a:t>(</a:t>
            </a:r>
            <a:r>
              <a:rPr lang="en-US" sz="5400" dirty="0" smtClean="0"/>
              <a:t>a</a:t>
            </a:r>
            <a:r>
              <a:rPr lang="ru-RU" sz="5400" dirty="0" smtClean="0"/>
              <a:t> –</a:t>
            </a:r>
            <a:r>
              <a:rPr lang="en-US" sz="5400" dirty="0" smtClean="0"/>
              <a:t>b</a:t>
            </a:r>
            <a:r>
              <a:rPr lang="ru-RU" sz="5400" dirty="0" smtClean="0"/>
              <a:t>)(</a:t>
            </a:r>
            <a:r>
              <a:rPr lang="en-US" sz="5400" dirty="0" smtClean="0"/>
              <a:t>a</a:t>
            </a:r>
            <a:r>
              <a:rPr lang="ru-RU" sz="5400" dirty="0" smtClean="0"/>
              <a:t>+</a:t>
            </a:r>
            <a:r>
              <a:rPr lang="en-US" sz="5400" dirty="0" smtClean="0"/>
              <a:t>b</a:t>
            </a:r>
            <a:r>
              <a:rPr lang="ru-RU" sz="5400" dirty="0" smtClean="0"/>
              <a:t>) =</a:t>
            </a:r>
            <a:r>
              <a:rPr lang="en-US" sz="5400" dirty="0" smtClean="0"/>
              <a:t>a</a:t>
            </a:r>
            <a:r>
              <a:rPr lang="ru-RU" sz="5400" baseline="30000" dirty="0" smtClean="0"/>
              <a:t>2</a:t>
            </a:r>
            <a:r>
              <a:rPr lang="ru-RU" sz="5400" dirty="0" smtClean="0"/>
              <a:t>-</a:t>
            </a:r>
            <a:r>
              <a:rPr lang="en-US" sz="5400" dirty="0" smtClean="0"/>
              <a:t>b</a:t>
            </a:r>
            <a:r>
              <a:rPr lang="ru-RU" sz="5400" baseline="30000" dirty="0" smtClean="0"/>
              <a:t>2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5)100</a:t>
            </a:r>
            <a:r>
              <a:rPr lang="en-US" dirty="0" smtClean="0"/>
              <a:t>m</a:t>
            </a:r>
            <a:r>
              <a:rPr lang="en-US" baseline="30000" dirty="0" smtClean="0"/>
              <a:t>2</a:t>
            </a:r>
            <a:r>
              <a:rPr lang="en-US" dirty="0" smtClean="0"/>
              <a:t>- 49;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8) 9x</a:t>
            </a:r>
            <a:r>
              <a:rPr lang="en-US" baseline="30000" dirty="0" smtClean="0"/>
              <a:t>2</a:t>
            </a:r>
            <a:r>
              <a:rPr lang="en-US" dirty="0" smtClean="0"/>
              <a:t>- 25y</a:t>
            </a:r>
            <a:r>
              <a:rPr lang="en-US" baseline="30000" dirty="0" smtClean="0"/>
              <a:t>2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9) 169c</a:t>
            </a:r>
            <a:r>
              <a:rPr lang="en-US" baseline="30000" dirty="0" smtClean="0"/>
              <a:t>2</a:t>
            </a:r>
            <a:r>
              <a:rPr lang="en-US" dirty="0" smtClean="0"/>
              <a:t>- 100d</a:t>
            </a:r>
            <a:r>
              <a:rPr lang="en-US" baseline="30000" dirty="0" smtClean="0"/>
              <a:t>2 </a:t>
            </a:r>
            <a:r>
              <a:rPr lang="en-US" dirty="0" smtClean="0"/>
              <a:t>;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10)121n</a:t>
            </a:r>
            <a:r>
              <a:rPr lang="en-US" baseline="30000" dirty="0" smtClean="0"/>
              <a:t>2</a:t>
            </a:r>
            <a:r>
              <a:rPr lang="en-US" dirty="0" smtClean="0"/>
              <a:t>-64m</a:t>
            </a:r>
            <a:r>
              <a:rPr lang="en-US" baseline="30000" dirty="0" smtClean="0"/>
              <a:t>2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(</a:t>
            </a:r>
            <a:r>
              <a:rPr lang="ru-RU" dirty="0" err="1" smtClean="0"/>
              <a:t>х-у</a:t>
            </a:r>
            <a:r>
              <a:rPr lang="ru-RU" dirty="0" smtClean="0"/>
              <a:t>)(</a:t>
            </a:r>
            <a:r>
              <a:rPr lang="ru-RU" dirty="0" err="1" smtClean="0"/>
              <a:t>х+у</a:t>
            </a:r>
            <a:r>
              <a:rPr lang="ru-RU" dirty="0" smtClean="0"/>
              <a:t>)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(2х-1)+(</a:t>
            </a:r>
            <a:r>
              <a:rPr lang="ru-RU" dirty="0" err="1" smtClean="0"/>
              <a:t>2х-1</a:t>
            </a:r>
            <a:r>
              <a:rPr lang="ru-RU" dirty="0" smtClean="0"/>
              <a:t>)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 err="1" smtClean="0"/>
              <a:t>а+в</a:t>
            </a:r>
            <a:r>
              <a:rPr lang="ru-RU" dirty="0" smtClean="0"/>
              <a:t>)(</a:t>
            </a:r>
            <a:r>
              <a:rPr lang="ru-RU" dirty="0" err="1" smtClean="0"/>
              <a:t>а+в</a:t>
            </a:r>
            <a:r>
              <a:rPr lang="ru-RU" dirty="0" smtClean="0"/>
              <a:t>)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(х</a:t>
            </a:r>
            <a:r>
              <a:rPr lang="ru-RU" baseline="30000" dirty="0" smtClean="0"/>
              <a:t>2</a:t>
            </a:r>
            <a:r>
              <a:rPr lang="ru-RU" dirty="0" smtClean="0"/>
              <a:t> + у</a:t>
            </a:r>
            <a:r>
              <a:rPr lang="ru-RU" baseline="30000" dirty="0" smtClean="0"/>
              <a:t>2</a:t>
            </a:r>
            <a:r>
              <a:rPr lang="ru-RU" dirty="0" smtClean="0"/>
              <a:t>)(х</a:t>
            </a:r>
            <a:r>
              <a:rPr lang="ru-RU" baseline="30000" dirty="0" smtClean="0"/>
              <a:t>2</a:t>
            </a:r>
            <a:r>
              <a:rPr lang="ru-RU" dirty="0" smtClean="0"/>
              <a:t>- у</a:t>
            </a:r>
            <a:r>
              <a:rPr lang="ru-RU" baseline="30000" dirty="0" smtClean="0"/>
              <a:t>2</a:t>
            </a:r>
            <a:r>
              <a:rPr lang="ru-RU" dirty="0" smtClean="0"/>
              <a:t>)</a:t>
            </a:r>
            <a:r>
              <a:rPr lang="en-US" baseline="30000" dirty="0" smtClean="0"/>
              <a:t> 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(2-а):(2+а)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(3у-1)(3у+</a:t>
            </a:r>
            <a:r>
              <a:rPr lang="en-US" dirty="0" smtClean="0"/>
              <a:t>1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915816" y="476672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-y</a:t>
            </a:r>
            <a:r>
              <a:rPr lang="en-US" sz="3600" baseline="30000" dirty="0" smtClean="0"/>
              <a:t>2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851920" y="2996952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=x</a:t>
            </a:r>
            <a:r>
              <a:rPr lang="en-US" sz="3600" baseline="30000" dirty="0" smtClean="0"/>
              <a:t>4</a:t>
            </a:r>
            <a:r>
              <a:rPr lang="en-US" sz="3600" dirty="0" smtClean="0"/>
              <a:t>-y</a:t>
            </a:r>
            <a:r>
              <a:rPr lang="en-US" sz="3600" baseline="30000" dirty="0"/>
              <a:t>4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347864" y="4725144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=9y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-1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83880" cy="1051560"/>
          </a:xfrm>
        </p:spPr>
        <p:txBody>
          <a:bodyPr/>
          <a:lstStyle/>
          <a:p>
            <a:r>
              <a:rPr lang="ru-RU" dirty="0" smtClean="0"/>
              <a:t>Математический фокус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183880" cy="41879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69*71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aseline="30000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148064" y="1556792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 </a:t>
            </a:r>
            <a:r>
              <a:rPr lang="ru-RU" sz="3600" dirty="0" smtClean="0"/>
              <a:t>4899</a:t>
            </a:r>
            <a:endParaRPr lang="ru-RU" sz="36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238125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238125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238125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238125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238125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238125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238125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238125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238125"/>
          </a:xfrm>
          <a:prstGeom prst="rect">
            <a:avLst/>
          </a:prstGeom>
          <a:noFill/>
        </p:spPr>
      </p:pic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238125"/>
          </a:xfrm>
          <a:prstGeom prst="rect">
            <a:avLst/>
          </a:prstGeom>
          <a:noFill/>
        </p:spPr>
      </p:pic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238125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238125"/>
          </a:xfrm>
          <a:prstGeom prst="rect">
            <a:avLst/>
          </a:prstGeom>
          <a:noFill/>
        </p:spPr>
      </p:pic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238125"/>
          </a:xfrm>
          <a:prstGeom prst="rect">
            <a:avLst/>
          </a:prstGeom>
          <a:noFill/>
        </p:spPr>
      </p:pic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238125"/>
          </a:xfrm>
          <a:prstGeom prst="rect">
            <a:avLst/>
          </a:prstGeom>
          <a:noFill/>
        </p:spPr>
      </p:pic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238125"/>
          </a:xfrm>
          <a:prstGeom prst="rect">
            <a:avLst/>
          </a:prstGeom>
          <a:noFill/>
        </p:spPr>
      </p:pic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238125"/>
          </a:xfrm>
          <a:prstGeom prst="rect">
            <a:avLst/>
          </a:prstGeom>
          <a:noFill/>
        </p:spPr>
      </p:pic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238125"/>
          </a:xfrm>
          <a:prstGeom prst="rect">
            <a:avLst/>
          </a:prstGeom>
          <a:noFill/>
        </p:spPr>
      </p:pic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9" name="Picture 3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238125"/>
          </a:xfrm>
          <a:prstGeom prst="rect">
            <a:avLst/>
          </a:prstGeom>
          <a:noFill/>
        </p:spPr>
      </p:pic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1" name="Picture 3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238125"/>
          </a:xfrm>
          <a:prstGeom prst="rect">
            <a:avLst/>
          </a:prstGeom>
          <a:noFill/>
        </p:spPr>
      </p:pic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3" name="Picture 3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238125"/>
          </a:xfrm>
          <a:prstGeom prst="rect">
            <a:avLst/>
          </a:prstGeom>
          <a:noFill/>
        </p:spPr>
      </p:pic>
      <p:sp>
        <p:nvSpPr>
          <p:cNvPr id="45" name="TextBox 44"/>
          <p:cNvSpPr txBox="1"/>
          <p:nvPr/>
        </p:nvSpPr>
        <p:spPr>
          <a:xfrm>
            <a:off x="683568" y="1988840"/>
            <a:ext cx="9144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 smtClean="0"/>
              <a:t>= </a:t>
            </a:r>
            <a:r>
              <a:rPr lang="ru-RU" sz="2800" dirty="0" smtClean="0"/>
              <a:t>69*71=(70-1)(70+1)=70</a:t>
            </a:r>
            <a:r>
              <a:rPr lang="en-US" sz="2800" baseline="30000" dirty="0" smtClean="0"/>
              <a:t>2</a:t>
            </a:r>
            <a:r>
              <a:rPr lang="ru-RU" sz="2800" dirty="0" smtClean="0"/>
              <a:t>-1</a:t>
            </a:r>
            <a:r>
              <a:rPr lang="en-US" sz="2800" baseline="30000" dirty="0" smtClean="0"/>
              <a:t>2</a:t>
            </a:r>
            <a:r>
              <a:rPr lang="ru-RU" sz="2800" dirty="0" smtClean="0"/>
              <a:t>=</a:t>
            </a:r>
          </a:p>
          <a:p>
            <a:pPr>
              <a:buNone/>
            </a:pPr>
            <a:r>
              <a:rPr lang="ru-RU" sz="2800" dirty="0" smtClean="0"/>
              <a:t>=4900-1=4899</a:t>
            </a:r>
          </a:p>
          <a:p>
            <a:endParaRPr lang="ru-RU" sz="3600" dirty="0"/>
          </a:p>
        </p:txBody>
      </p:sp>
      <p:sp>
        <p:nvSpPr>
          <p:cNvPr id="46" name="TextBox 45"/>
          <p:cNvSpPr txBox="1"/>
          <p:nvPr/>
        </p:nvSpPr>
        <p:spPr>
          <a:xfrm>
            <a:off x="611560" y="2996952"/>
            <a:ext cx="24482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800" dirty="0" smtClean="0"/>
              <a:t>Вычислить:</a:t>
            </a:r>
          </a:p>
          <a:p>
            <a:pPr>
              <a:buNone/>
            </a:pPr>
            <a:r>
              <a:rPr lang="ru-RU" sz="2800" dirty="0" smtClean="0"/>
              <a:t>37*43;</a:t>
            </a:r>
          </a:p>
          <a:p>
            <a:pPr>
              <a:buNone/>
            </a:pPr>
            <a:r>
              <a:rPr lang="ru-RU" sz="2800" dirty="0" smtClean="0"/>
              <a:t>52*48; </a:t>
            </a:r>
          </a:p>
          <a:p>
            <a:pPr>
              <a:buNone/>
            </a:pPr>
            <a:r>
              <a:rPr lang="ru-RU" sz="2800" dirty="0" smtClean="0"/>
              <a:t>201*199; </a:t>
            </a:r>
          </a:p>
          <a:p>
            <a:pPr>
              <a:buNone/>
            </a:pPr>
            <a:r>
              <a:rPr lang="ru-RU" sz="2800" dirty="0" smtClean="0"/>
              <a:t>399*401.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Самостоятельная работа:</a:t>
            </a:r>
          </a:p>
          <a:p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576" y="980728"/>
          <a:ext cx="7776864" cy="5184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6468"/>
                <a:gridCol w="130376"/>
                <a:gridCol w="3870020"/>
              </a:tblGrid>
              <a:tr h="49428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Вариант</a:t>
                      </a:r>
                      <a:r>
                        <a:rPr lang="ru-RU" sz="2000" baseline="0" dirty="0" smtClean="0"/>
                        <a:t> 1</a:t>
                      </a:r>
                      <a:endParaRPr lang="ru-RU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2000" dirty="0" smtClean="0"/>
                        <a:t>Вариант 2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94287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Представить в виде многочлена выражение:</a:t>
                      </a:r>
                      <a:endParaRPr lang="ru-RU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06433">
                <a:tc gridSpan="2">
                  <a:txBody>
                    <a:bodyPr/>
                    <a:lstStyle/>
                    <a:p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(a-5)(a+5)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(4+x)(x-4)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(2a-7)(2a+7)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(12x+13y)(12x-13y)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(x-6)(x+6)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(3+x)(x-3)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(3b-5)(3b+5)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(5x+8y)(8y-5x)</a:t>
                      </a:r>
                      <a:endParaRPr lang="ru-RU" sz="2000" dirty="0"/>
                    </a:p>
                  </a:txBody>
                  <a:tcPr/>
                </a:tc>
              </a:tr>
              <a:tr h="494287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Упростить выражение:</a:t>
                      </a:r>
                      <a:endParaRPr lang="ru-RU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06706">
                <a:tc gridSpan="2"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+3)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(a-3) – 2a(4+a)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(2a+1)(2a-1) + (a-7)(a+7)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(b+6)(b-6) -3b(b+2)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(3a-2)(3a+2) + (a-8)(a+8)</a:t>
                      </a:r>
                      <a:endParaRPr lang="ru-RU" sz="2000" dirty="0"/>
                    </a:p>
                  </a:txBody>
                  <a:tcPr/>
                </a:tc>
              </a:tr>
              <a:tr h="494287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Вычислить:</a:t>
                      </a:r>
                      <a:endParaRPr lang="ru-RU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94287">
                <a:tc gridSpan="2"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62*58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89*91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111</TotalTime>
  <Words>365</Words>
  <Application>Microsoft Office PowerPoint</Application>
  <PresentationFormat>Экран (4:3)</PresentationFormat>
  <Paragraphs>116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Произведение разности и суммы двух выражений</vt:lpstr>
      <vt:lpstr>Слайд 2</vt:lpstr>
      <vt:lpstr>Слайд 3</vt:lpstr>
      <vt:lpstr>. Выполните умножение многочлена на многочлен : </vt:lpstr>
      <vt:lpstr>Произведение разности и суммы двух выражений равно разности квадратов этих выражений</vt:lpstr>
      <vt:lpstr>Слайд 6</vt:lpstr>
      <vt:lpstr>Слайд 7</vt:lpstr>
      <vt:lpstr>Математический фокус</vt:lpstr>
      <vt:lpstr>Слайд 9</vt:lpstr>
      <vt:lpstr>Слайд 10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Произведение разности и суммы двух выражений</dc:title>
  <dc:creator>User</dc:creator>
  <cp:lastModifiedBy>Papa</cp:lastModifiedBy>
  <cp:revision>14</cp:revision>
  <dcterms:created xsi:type="dcterms:W3CDTF">2017-12-06T10:58:11Z</dcterms:created>
  <dcterms:modified xsi:type="dcterms:W3CDTF">2017-12-26T17:13:38Z</dcterms:modified>
</cp:coreProperties>
</file>