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74" r:id="rId2"/>
    <p:sldId id="257" r:id="rId3"/>
    <p:sldId id="258" r:id="rId4"/>
    <p:sldId id="268" r:id="rId5"/>
    <p:sldId id="269" r:id="rId6"/>
    <p:sldId id="271" r:id="rId7"/>
    <p:sldId id="270" r:id="rId8"/>
    <p:sldId id="281" r:id="rId9"/>
    <p:sldId id="275" r:id="rId10"/>
    <p:sldId id="276" r:id="rId11"/>
    <p:sldId id="277" r:id="rId12"/>
    <p:sldId id="278" r:id="rId13"/>
    <p:sldId id="279" r:id="rId14"/>
    <p:sldId id="280" r:id="rId15"/>
    <p:sldId id="273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21"/>
    <a:srgbClr val="000099"/>
    <a:srgbClr val="FFFFA7"/>
    <a:srgbClr val="FFFFD1"/>
    <a:srgbClr val="FFDDDD"/>
    <a:srgbClr val="FFFF00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28" autoAdjust="0"/>
  </p:normalViewPr>
  <p:slideViewPr>
    <p:cSldViewPr>
      <p:cViewPr varScale="1">
        <p:scale>
          <a:sx n="103" d="100"/>
          <a:sy n="103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D4F92F-2441-401E-A4C8-0CFEEE883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5984-94B5-46B4-B043-165B273FC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85AD-FE83-4A11-B249-418F41A839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F3A79A-C9D4-4822-BB62-3C3EDB21F1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54AAD-83CC-480D-B276-518267188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57AA-B958-4170-BBC1-A04D01AB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8FC7EE-B008-4A7E-9FAD-679708E7C8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F8FC-1910-43DC-BE78-856905FB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93BB-E90C-4412-95D4-030F17BE2D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C4FE-4476-448F-8D6E-ABD81F0E3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CACE-8AB5-4E25-A1E1-F87834D1FB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FEF45F-368D-4F8B-B9B9-5448259B16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820344" cy="1945491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Диктант по теме :</a:t>
            </a:r>
            <a:br>
              <a:rPr lang="ru-RU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7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«Прямоугольный параллелепипед»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6513" eaLnBrk="1" hangingPunct="1">
              <a:spcBef>
                <a:spcPct val="0"/>
              </a:spcBef>
            </a:pPr>
            <a:endParaRPr lang="ru-RU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051050" y="620713"/>
            <a:ext cx="5472113" cy="579437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Сколько граней у куба?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11525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2.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5838825" y="2320925"/>
          <a:ext cx="5715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Формула" r:id="rId3" imgW="139680" imgH="215640" progId="Equation.3">
                  <p:embed/>
                </p:oleObj>
              </mc:Choice>
              <mc:Fallback>
                <p:oleObj name="Формула" r:id="rId3" imgW="1396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2320925"/>
                        <a:ext cx="571500" cy="809625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5" name="Group 2"/>
          <p:cNvGrpSpPr>
            <a:grpSpLocks/>
          </p:cNvGrpSpPr>
          <p:nvPr/>
        </p:nvGrpSpPr>
        <p:grpSpPr bwMode="auto">
          <a:xfrm>
            <a:off x="838200" y="1295400"/>
            <a:ext cx="4191000" cy="3517900"/>
            <a:chOff x="672" y="816"/>
            <a:chExt cx="2640" cy="2276"/>
          </a:xfrm>
        </p:grpSpPr>
        <p:grpSp>
          <p:nvGrpSpPr>
            <p:cNvPr id="15366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15375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6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7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8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9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0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1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2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3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67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5368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5369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5370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5371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5372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5373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5374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22375" y="404813"/>
            <a:ext cx="7921625" cy="579437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Какая фигура является гранью куба?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9001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3.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568825" y="1628775"/>
          <a:ext cx="4179888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Формула" r:id="rId3" imgW="1715400" imgH="849960" progId="Equation.3">
                  <p:embed/>
                </p:oleObj>
              </mc:Choice>
              <mc:Fallback>
                <p:oleObj name="Формула" r:id="rId3" imgW="1715400" imgH="849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1628775"/>
                        <a:ext cx="4179888" cy="2135188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24"/>
          <p:cNvSpPr txBox="1">
            <a:spLocks noChangeArrowheads="1"/>
          </p:cNvSpPr>
          <p:nvPr/>
        </p:nvSpPr>
        <p:spPr bwMode="auto">
          <a:xfrm>
            <a:off x="4500563" y="4437063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Выберите ответ</a:t>
            </a:r>
          </a:p>
        </p:txBody>
      </p:sp>
      <p:graphicFrame>
        <p:nvGraphicFramePr>
          <p:cNvPr id="22553" name="Object 25"/>
          <p:cNvGraphicFramePr>
            <a:graphicFrameLocks noChangeAspect="1"/>
          </p:cNvGraphicFramePr>
          <p:nvPr/>
        </p:nvGraphicFramePr>
        <p:xfrm>
          <a:off x="3276600" y="5157788"/>
          <a:ext cx="23542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Формула" r:id="rId5" imgW="952920" imgH="241200" progId="Equation.3">
                  <p:embed/>
                </p:oleObj>
              </mc:Choice>
              <mc:Fallback>
                <p:oleObj name="Формула" r:id="rId5" imgW="95292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57788"/>
                        <a:ext cx="2354263" cy="657225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1" name="Group 2"/>
          <p:cNvGrpSpPr>
            <a:grpSpLocks/>
          </p:cNvGrpSpPr>
          <p:nvPr/>
        </p:nvGrpSpPr>
        <p:grpSpPr bwMode="auto">
          <a:xfrm>
            <a:off x="838200" y="1295400"/>
            <a:ext cx="4191000" cy="3517900"/>
            <a:chOff x="672" y="816"/>
            <a:chExt cx="2640" cy="2276"/>
          </a:xfrm>
        </p:grpSpPr>
        <p:grpSp>
          <p:nvGrpSpPr>
            <p:cNvPr id="16392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16401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402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3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4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5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6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7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8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9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393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6394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6395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6396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6397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6398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6399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6400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7921625" cy="1554163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Каким одним словом называется длина, ширина, высота прямоугольного параллелепипеда?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188913"/>
            <a:ext cx="9001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4.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859338" y="2349500"/>
          <a:ext cx="2841625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Формула" r:id="rId3" imgW="1156320" imgH="849960" progId="Equation.3">
                  <p:embed/>
                </p:oleObj>
              </mc:Choice>
              <mc:Fallback>
                <p:oleObj name="Формула" r:id="rId3" imgW="1156320" imgH="849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349500"/>
                        <a:ext cx="2841625" cy="2135188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500563" y="4724400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Выберите ответ</a:t>
            </a:r>
          </a:p>
        </p:txBody>
      </p:sp>
      <p:graphicFrame>
        <p:nvGraphicFramePr>
          <p:cNvPr id="23578" name="Object 26"/>
          <p:cNvGraphicFramePr>
            <a:graphicFrameLocks noChangeAspect="1"/>
          </p:cNvGraphicFramePr>
          <p:nvPr/>
        </p:nvGraphicFramePr>
        <p:xfrm>
          <a:off x="2987675" y="5300663"/>
          <a:ext cx="27209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Формула" r:id="rId5" imgW="1105560" imgH="241200" progId="Equation.3">
                  <p:embed/>
                </p:oleObj>
              </mc:Choice>
              <mc:Fallback>
                <p:oleObj name="Формула" r:id="rId5" imgW="1105560" imgH="241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300663"/>
                        <a:ext cx="2720975" cy="657225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5" name="Group 2"/>
          <p:cNvGrpSpPr>
            <a:grpSpLocks/>
          </p:cNvGrpSpPr>
          <p:nvPr/>
        </p:nvGrpSpPr>
        <p:grpSpPr bwMode="auto">
          <a:xfrm>
            <a:off x="642938" y="2000250"/>
            <a:ext cx="4191000" cy="3517900"/>
            <a:chOff x="672" y="816"/>
            <a:chExt cx="2640" cy="2276"/>
          </a:xfrm>
        </p:grpSpPr>
        <p:grpSp>
          <p:nvGrpSpPr>
            <p:cNvPr id="17416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17425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426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7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8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9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0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1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7418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7419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7420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7421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7422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7423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7424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7921625" cy="1066800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Является ли куб прямоугольным параллелепипедом?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9388" y="0"/>
            <a:ext cx="9001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5.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692275" y="4365625"/>
          <a:ext cx="27606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Формула" r:id="rId3" imgW="1130760" imgH="241200" progId="Equation.3">
                  <p:embed/>
                </p:oleObj>
              </mc:Choice>
              <mc:Fallback>
                <p:oleObj name="Формула" r:id="rId3" imgW="11307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365625"/>
                        <a:ext cx="2760663" cy="657225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357813" y="5000625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4B21"/>
                </a:solidFill>
              </a:rPr>
              <a:t>Выберите ответ</a:t>
            </a:r>
          </a:p>
        </p:txBody>
      </p:sp>
      <p:sp>
        <p:nvSpPr>
          <p:cNvPr id="18438" name="Text Box 44"/>
          <p:cNvSpPr txBox="1">
            <a:spLocks noChangeArrowheads="1"/>
          </p:cNvSpPr>
          <p:nvPr/>
        </p:nvSpPr>
        <p:spPr bwMode="auto">
          <a:xfrm>
            <a:off x="1258888" y="35734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Куб</a:t>
            </a:r>
          </a:p>
        </p:txBody>
      </p:sp>
      <p:sp>
        <p:nvSpPr>
          <p:cNvPr id="18439" name="Text Box 45"/>
          <p:cNvSpPr txBox="1">
            <a:spLocks noChangeArrowheads="1"/>
          </p:cNvSpPr>
          <p:nvPr/>
        </p:nvSpPr>
        <p:spPr bwMode="auto">
          <a:xfrm>
            <a:off x="4929188" y="4071938"/>
            <a:ext cx="381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Прямоугольный параллелепипед</a:t>
            </a:r>
          </a:p>
        </p:txBody>
      </p:sp>
      <p:graphicFrame>
        <p:nvGraphicFramePr>
          <p:cNvPr id="25646" name="Object 46"/>
          <p:cNvGraphicFramePr>
            <a:graphicFrameLocks noChangeAspect="1"/>
          </p:cNvGraphicFramePr>
          <p:nvPr/>
        </p:nvGraphicFramePr>
        <p:xfrm>
          <a:off x="4427538" y="5300663"/>
          <a:ext cx="7715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Формула" r:id="rId5" imgW="292320" imgH="241200" progId="Equation.3">
                  <p:embed/>
                </p:oleObj>
              </mc:Choice>
              <mc:Fallback>
                <p:oleObj name="Формула" r:id="rId5" imgW="292320" imgH="2412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300663"/>
                        <a:ext cx="771525" cy="657225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41" name="Group 2"/>
          <p:cNvGrpSpPr>
            <a:grpSpLocks/>
          </p:cNvGrpSpPr>
          <p:nvPr/>
        </p:nvGrpSpPr>
        <p:grpSpPr bwMode="auto">
          <a:xfrm>
            <a:off x="838200" y="1295400"/>
            <a:ext cx="3233738" cy="2562225"/>
            <a:chOff x="672" y="816"/>
            <a:chExt cx="2640" cy="2276"/>
          </a:xfrm>
        </p:grpSpPr>
        <p:grpSp>
          <p:nvGrpSpPr>
            <p:cNvPr id="18461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18470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71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2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3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4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5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6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7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8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62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63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64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65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66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67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68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69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8442" name="Group 2"/>
          <p:cNvGrpSpPr>
            <a:grpSpLocks/>
          </p:cNvGrpSpPr>
          <p:nvPr/>
        </p:nvGrpSpPr>
        <p:grpSpPr bwMode="auto">
          <a:xfrm>
            <a:off x="5286375" y="928688"/>
            <a:ext cx="2971800" cy="2928937"/>
            <a:chOff x="528" y="432"/>
            <a:chExt cx="2592" cy="3072"/>
          </a:xfrm>
        </p:grpSpPr>
        <p:grpSp>
          <p:nvGrpSpPr>
            <p:cNvPr id="18443" name="Group 3"/>
            <p:cNvGrpSpPr>
              <a:grpSpLocks/>
            </p:cNvGrpSpPr>
            <p:nvPr/>
          </p:nvGrpSpPr>
          <p:grpSpPr bwMode="auto">
            <a:xfrm>
              <a:off x="816" y="672"/>
              <a:ext cx="1920" cy="2640"/>
              <a:chOff x="816" y="672"/>
              <a:chExt cx="1920" cy="2640"/>
            </a:xfrm>
          </p:grpSpPr>
          <p:sp>
            <p:nvSpPr>
              <p:cNvPr id="18452" name="AutoShape 4"/>
              <p:cNvSpPr>
                <a:spLocks noChangeArrowheads="1"/>
              </p:cNvSpPr>
              <p:nvPr/>
            </p:nvSpPr>
            <p:spPr bwMode="auto">
              <a:xfrm>
                <a:off x="816" y="672"/>
                <a:ext cx="1920" cy="576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53" name="Line 5"/>
              <p:cNvSpPr>
                <a:spLocks noChangeShapeType="1"/>
              </p:cNvSpPr>
              <p:nvPr/>
            </p:nvSpPr>
            <p:spPr bwMode="auto">
              <a:xfrm>
                <a:off x="1296" y="2784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4" name="Line 6"/>
              <p:cNvSpPr>
                <a:spLocks noChangeShapeType="1"/>
              </p:cNvSpPr>
              <p:nvPr/>
            </p:nvSpPr>
            <p:spPr bwMode="auto">
              <a:xfrm flipH="1">
                <a:off x="2256" y="2784"/>
                <a:ext cx="48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5" name="Line 7"/>
              <p:cNvSpPr>
                <a:spLocks noChangeShapeType="1"/>
              </p:cNvSpPr>
              <p:nvPr/>
            </p:nvSpPr>
            <p:spPr bwMode="auto">
              <a:xfrm>
                <a:off x="816" y="3312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6" name="Line 8"/>
              <p:cNvSpPr>
                <a:spLocks noChangeShapeType="1"/>
              </p:cNvSpPr>
              <p:nvPr/>
            </p:nvSpPr>
            <p:spPr bwMode="auto">
              <a:xfrm flipH="1">
                <a:off x="816" y="278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7" name="Line 9"/>
              <p:cNvSpPr>
                <a:spLocks noChangeShapeType="1"/>
              </p:cNvSpPr>
              <p:nvPr/>
            </p:nvSpPr>
            <p:spPr bwMode="auto">
              <a:xfrm flipV="1">
                <a:off x="816" y="124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8" name="Line 10"/>
              <p:cNvSpPr>
                <a:spLocks noChangeShapeType="1"/>
              </p:cNvSpPr>
              <p:nvPr/>
            </p:nvSpPr>
            <p:spPr bwMode="auto">
              <a:xfrm flipV="1">
                <a:off x="1296" y="72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9" name="Line 11"/>
              <p:cNvSpPr>
                <a:spLocks noChangeShapeType="1"/>
              </p:cNvSpPr>
              <p:nvPr/>
            </p:nvSpPr>
            <p:spPr bwMode="auto">
              <a:xfrm flipV="1">
                <a:off x="2256" y="124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0" name="Line 12"/>
              <p:cNvSpPr>
                <a:spLocks noChangeShapeType="1"/>
              </p:cNvSpPr>
              <p:nvPr/>
            </p:nvSpPr>
            <p:spPr bwMode="auto">
              <a:xfrm flipV="1">
                <a:off x="2736" y="672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528" y="32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2304" y="32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46" name="Text Box 15"/>
            <p:cNvSpPr txBox="1"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47" name="Text Box 16"/>
            <p:cNvSpPr txBox="1">
              <a:spLocks noChangeArrowheads="1"/>
            </p:cNvSpPr>
            <p:nvPr/>
          </p:nvSpPr>
          <p:spPr bwMode="auto">
            <a:xfrm>
              <a:off x="2784" y="25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48" name="Text Box 17"/>
            <p:cNvSpPr txBox="1">
              <a:spLocks noChangeArrowheads="1"/>
            </p:cNvSpPr>
            <p:nvPr/>
          </p:nvSpPr>
          <p:spPr bwMode="auto">
            <a:xfrm>
              <a:off x="528" y="11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2256" y="115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50" name="Text Box 19"/>
            <p:cNvSpPr txBox="1">
              <a:spLocks noChangeArrowheads="1"/>
            </p:cNvSpPr>
            <p:nvPr/>
          </p:nvSpPr>
          <p:spPr bwMode="auto">
            <a:xfrm>
              <a:off x="1056" y="4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8451" name="Text Box 20"/>
            <p:cNvSpPr txBox="1">
              <a:spLocks noChangeArrowheads="1"/>
            </p:cNvSpPr>
            <p:nvPr/>
          </p:nvSpPr>
          <p:spPr bwMode="auto">
            <a:xfrm>
              <a:off x="2736" y="43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987675" y="476250"/>
            <a:ext cx="2701925" cy="579438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Вычислите: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0" y="188913"/>
            <a:ext cx="9001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6.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987675" y="1557338"/>
          <a:ext cx="925513" cy="367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Формула" r:id="rId3" imgW="216000" imgH="900720" progId="Equation.3">
                  <p:embed/>
                </p:oleObj>
              </mc:Choice>
              <mc:Fallback>
                <p:oleObj name="Формула" r:id="rId3" imgW="216000" imgH="900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557338"/>
                        <a:ext cx="925513" cy="3671887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4" name="Object 48"/>
          <p:cNvGraphicFramePr>
            <a:graphicFrameLocks noChangeAspect="1"/>
          </p:cNvGraphicFramePr>
          <p:nvPr/>
        </p:nvGraphicFramePr>
        <p:xfrm>
          <a:off x="3851275" y="1557338"/>
          <a:ext cx="4321175" cy="363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Формула" r:id="rId5" imgW="991080" imgH="824400" progId="Equation.3">
                  <p:embed/>
                </p:oleObj>
              </mc:Choice>
              <mc:Fallback>
                <p:oleObj name="Формула" r:id="rId5" imgW="991080" imgH="8244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557338"/>
                        <a:ext cx="4321175" cy="3635375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9750" y="876300"/>
            <a:ext cx="7993063" cy="823913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0000"/>
                </a:solidFill>
                <a:latin typeface="Comic Sans MS" pitchFamily="66" charset="0"/>
              </a:rPr>
              <a:t>Поставьте  оценку.</a:t>
            </a:r>
          </a:p>
        </p:txBody>
      </p:sp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863600" y="1916113"/>
            <a:ext cx="7345363" cy="2289175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6 правильных ответов</a:t>
            </a:r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– «</a:t>
            </a:r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»;</a:t>
            </a:r>
          </a:p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5 правильных</a:t>
            </a:r>
            <a:r>
              <a:rPr lang="ru-RU" sz="2400">
                <a:solidFill>
                  <a:srgbClr val="006600"/>
                </a:solidFill>
              </a:rPr>
              <a:t> </a:t>
            </a: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ответов</a:t>
            </a:r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– «</a:t>
            </a:r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4»;</a:t>
            </a:r>
          </a:p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4 правильных ответа</a:t>
            </a:r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– «</a:t>
            </a:r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ru-RU" sz="3600" b="1">
                <a:solidFill>
                  <a:srgbClr val="006600"/>
                </a:solidFill>
                <a:latin typeface="Comic Sans MS" pitchFamily="66" charset="0"/>
              </a:rPr>
              <a:t>».</a:t>
            </a:r>
          </a:p>
        </p:txBody>
      </p:sp>
    </p:spTree>
  </p:cSld>
  <p:clrMapOvr>
    <a:masterClrMapping/>
  </p:clrMapOvr>
  <p:transition>
    <p:sndAc>
      <p:stSnd>
        <p:snd r:embed="rId2" name="Good10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3"/>
          <p:cNvGrpSpPr>
            <a:grpSpLocks/>
          </p:cNvGrpSpPr>
          <p:nvPr/>
        </p:nvGrpSpPr>
        <p:grpSpPr bwMode="auto">
          <a:xfrm>
            <a:off x="531813" y="2971800"/>
            <a:ext cx="763587" cy="3430588"/>
            <a:chOff x="4847" y="1199"/>
            <a:chExt cx="481" cy="2161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 rot="5400000" flipH="1" flipV="1">
              <a:off x="4344" y="2376"/>
              <a:ext cx="1488" cy="480"/>
              <a:chOff x="960" y="1968"/>
              <a:chExt cx="1488" cy="480"/>
            </a:xfrm>
          </p:grpSpPr>
          <p:sp>
            <p:nvSpPr>
              <p:cNvPr id="26723" name="AutoShape 99"/>
              <p:cNvSpPr>
                <a:spLocks noChangeArrowheads="1"/>
              </p:cNvSpPr>
              <p:nvPr/>
            </p:nvSpPr>
            <p:spPr bwMode="auto">
              <a:xfrm>
                <a:off x="960" y="1968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100000">
                    <a:srgbClr val="008000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4" name="AutoShape 100"/>
              <p:cNvSpPr>
                <a:spLocks noChangeArrowheads="1"/>
              </p:cNvSpPr>
              <p:nvPr/>
            </p:nvSpPr>
            <p:spPr bwMode="auto">
              <a:xfrm>
                <a:off x="1296" y="1968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100000">
                    <a:srgbClr val="008000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5" name="AutoShape 101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100000">
                    <a:srgbClr val="008000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26" name="AutoShape 102"/>
              <p:cNvSpPr>
                <a:spLocks noChangeArrowheads="1"/>
              </p:cNvSpPr>
              <p:nvPr/>
            </p:nvSpPr>
            <p:spPr bwMode="auto">
              <a:xfrm>
                <a:off x="1968" y="1968"/>
                <a:ext cx="480" cy="480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rgbClr val="008000">
                      <a:gamma/>
                      <a:shade val="46275"/>
                      <a:invGamma/>
                    </a:srgbClr>
                  </a:gs>
                  <a:gs pos="100000">
                    <a:srgbClr val="008000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6727" name="AutoShape 103"/>
            <p:cNvSpPr>
              <a:spLocks noChangeArrowheads="1"/>
            </p:cNvSpPr>
            <p:nvPr/>
          </p:nvSpPr>
          <p:spPr bwMode="auto">
            <a:xfrm rot="-5400000">
              <a:off x="4847" y="1535"/>
              <a:ext cx="480" cy="480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lin ang="189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8" name="AutoShape 104"/>
            <p:cNvSpPr>
              <a:spLocks noChangeArrowheads="1"/>
            </p:cNvSpPr>
            <p:nvPr/>
          </p:nvSpPr>
          <p:spPr bwMode="auto">
            <a:xfrm rot="-5400000">
              <a:off x="4847" y="1199"/>
              <a:ext cx="480" cy="480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008000">
                    <a:gamma/>
                    <a:shade val="46275"/>
                    <a:invGamma/>
                  </a:srgbClr>
                </a:gs>
                <a:gs pos="100000">
                  <a:srgbClr val="008000"/>
                </a:gs>
              </a:gsLst>
              <a:lin ang="18900000" scaled="1"/>
            </a:gra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734" name="AutoShape 110"/>
          <p:cNvSpPr>
            <a:spLocks noChangeArrowheads="1"/>
          </p:cNvSpPr>
          <p:nvPr/>
        </p:nvSpPr>
        <p:spPr bwMode="auto">
          <a:xfrm>
            <a:off x="5638800" y="16764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28575">
            <a:solidFill>
              <a:srgbClr val="00196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52"/>
          <p:cNvGrpSpPr>
            <a:grpSpLocks/>
          </p:cNvGrpSpPr>
          <p:nvPr/>
        </p:nvGrpSpPr>
        <p:grpSpPr bwMode="auto">
          <a:xfrm>
            <a:off x="6072198" y="3929066"/>
            <a:ext cx="1295400" cy="2362200"/>
            <a:chOff x="3408" y="1680"/>
            <a:chExt cx="816" cy="1488"/>
          </a:xfrm>
        </p:grpSpPr>
        <p:grpSp>
          <p:nvGrpSpPr>
            <p:cNvPr id="5" name="Group 146"/>
            <p:cNvGrpSpPr>
              <a:grpSpLocks/>
            </p:cNvGrpSpPr>
            <p:nvPr/>
          </p:nvGrpSpPr>
          <p:grpSpPr bwMode="auto">
            <a:xfrm>
              <a:off x="3744" y="1680"/>
              <a:ext cx="480" cy="1488"/>
              <a:chOff x="4631" y="1319"/>
              <a:chExt cx="480" cy="1488"/>
            </a:xfrm>
          </p:grpSpPr>
          <p:sp>
            <p:nvSpPr>
              <p:cNvPr id="26719" name="AutoShape 95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720" name="AutoShape 96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721" name="AutoShape 97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722" name="AutoShape 98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6" name="Group 147"/>
            <p:cNvGrpSpPr>
              <a:grpSpLocks/>
            </p:cNvGrpSpPr>
            <p:nvPr/>
          </p:nvGrpSpPr>
          <p:grpSpPr bwMode="auto">
            <a:xfrm>
              <a:off x="3408" y="1680"/>
              <a:ext cx="480" cy="1488"/>
              <a:chOff x="4631" y="1319"/>
              <a:chExt cx="480" cy="1488"/>
            </a:xfrm>
          </p:grpSpPr>
          <p:sp>
            <p:nvSpPr>
              <p:cNvPr id="26772" name="AutoShape 148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773" name="AutoShape 149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774" name="AutoShape 150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775" name="AutoShape 151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rgbClr val="6600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sp>
        <p:nvSpPr>
          <p:cNvPr id="26849" name="WordArt 225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705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Найти объём фигур</a:t>
            </a:r>
          </a:p>
        </p:txBody>
      </p:sp>
      <p:grpSp>
        <p:nvGrpSpPr>
          <p:cNvPr id="19" name="Group 232"/>
          <p:cNvGrpSpPr>
            <a:grpSpLocks/>
          </p:cNvGrpSpPr>
          <p:nvPr/>
        </p:nvGrpSpPr>
        <p:grpSpPr bwMode="auto">
          <a:xfrm>
            <a:off x="3214678" y="3571876"/>
            <a:ext cx="1676400" cy="2057400"/>
            <a:chOff x="1920" y="2880"/>
            <a:chExt cx="1056" cy="1296"/>
          </a:xfrm>
        </p:grpSpPr>
        <p:sp>
          <p:nvSpPr>
            <p:cNvPr id="26857" name="AutoShape 233" descr="aqua"/>
            <p:cNvSpPr>
              <a:spLocks noChangeArrowheads="1"/>
            </p:cNvSpPr>
            <p:nvPr/>
          </p:nvSpPr>
          <p:spPr bwMode="auto">
            <a:xfrm>
              <a:off x="2208" y="288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58" name="AutoShape 234" descr="aqua"/>
            <p:cNvSpPr>
              <a:spLocks noChangeArrowheads="1"/>
            </p:cNvSpPr>
            <p:nvPr/>
          </p:nvSpPr>
          <p:spPr bwMode="auto">
            <a:xfrm>
              <a:off x="2112" y="297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59" name="AutoShape 235" descr="aqua"/>
            <p:cNvSpPr>
              <a:spLocks noChangeArrowheads="1"/>
            </p:cNvSpPr>
            <p:nvPr/>
          </p:nvSpPr>
          <p:spPr bwMode="auto">
            <a:xfrm>
              <a:off x="2016" y="307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0" name="AutoShape 236" descr="aqua"/>
            <p:cNvSpPr>
              <a:spLocks noChangeArrowheads="1"/>
            </p:cNvSpPr>
            <p:nvPr/>
          </p:nvSpPr>
          <p:spPr bwMode="auto">
            <a:xfrm>
              <a:off x="2208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1" name="AutoShape 237" descr="aqua"/>
            <p:cNvSpPr>
              <a:spLocks noChangeArrowheads="1"/>
            </p:cNvSpPr>
            <p:nvPr/>
          </p:nvSpPr>
          <p:spPr bwMode="auto">
            <a:xfrm>
              <a:off x="2112" y="355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2" name="AutoShape 238" descr="aqua"/>
            <p:cNvSpPr>
              <a:spLocks noChangeArrowheads="1"/>
            </p:cNvSpPr>
            <p:nvPr/>
          </p:nvSpPr>
          <p:spPr bwMode="auto">
            <a:xfrm>
              <a:off x="2016" y="364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3" name="AutoShape 239" descr="aqua"/>
            <p:cNvSpPr>
              <a:spLocks noChangeArrowheads="1"/>
            </p:cNvSpPr>
            <p:nvPr/>
          </p:nvSpPr>
          <p:spPr bwMode="auto">
            <a:xfrm>
              <a:off x="1920" y="374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  <p:sp>
          <p:nvSpPr>
            <p:cNvPr id="26864" name="AutoShape 240" descr="aqua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5" name="AutoShape 241" descr="aqua"/>
            <p:cNvSpPr>
              <a:spLocks noChangeArrowheads="1"/>
            </p:cNvSpPr>
            <p:nvPr/>
          </p:nvSpPr>
          <p:spPr bwMode="auto">
            <a:xfrm>
              <a:off x="2448" y="355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6" name="AutoShape 242" descr="aqua"/>
            <p:cNvSpPr>
              <a:spLocks noChangeArrowheads="1"/>
            </p:cNvSpPr>
            <p:nvPr/>
          </p:nvSpPr>
          <p:spPr bwMode="auto">
            <a:xfrm>
              <a:off x="2352" y="364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7" name="AutoShape 243" descr="aqua"/>
            <p:cNvSpPr>
              <a:spLocks noChangeArrowheads="1"/>
            </p:cNvSpPr>
            <p:nvPr/>
          </p:nvSpPr>
          <p:spPr bwMode="auto">
            <a:xfrm>
              <a:off x="2256" y="374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8" name="AutoShape 244" descr="aqua"/>
            <p:cNvSpPr>
              <a:spLocks noChangeArrowheads="1"/>
            </p:cNvSpPr>
            <p:nvPr/>
          </p:nvSpPr>
          <p:spPr bwMode="auto">
            <a:xfrm>
              <a:off x="2544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69" name="AutoShape 245" descr="aqua"/>
            <p:cNvSpPr>
              <a:spLocks noChangeArrowheads="1"/>
            </p:cNvSpPr>
            <p:nvPr/>
          </p:nvSpPr>
          <p:spPr bwMode="auto">
            <a:xfrm>
              <a:off x="2448" y="326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0" name="AutoShape 246" descr="aqua"/>
            <p:cNvSpPr>
              <a:spLocks noChangeArrowheads="1"/>
            </p:cNvSpPr>
            <p:nvPr/>
          </p:nvSpPr>
          <p:spPr bwMode="auto">
            <a:xfrm>
              <a:off x="2352" y="336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1" name="AutoShape 247" descr="aqua"/>
            <p:cNvSpPr>
              <a:spLocks noChangeArrowheads="1"/>
            </p:cNvSpPr>
            <p:nvPr/>
          </p:nvSpPr>
          <p:spPr bwMode="auto">
            <a:xfrm>
              <a:off x="2208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2" name="AutoShape 248" descr="aqua"/>
            <p:cNvSpPr>
              <a:spLocks noChangeArrowheads="1"/>
            </p:cNvSpPr>
            <p:nvPr/>
          </p:nvSpPr>
          <p:spPr bwMode="auto">
            <a:xfrm>
              <a:off x="2112" y="321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3" name="AutoShape 249" descr="aqua"/>
            <p:cNvSpPr>
              <a:spLocks noChangeArrowheads="1"/>
            </p:cNvSpPr>
            <p:nvPr/>
          </p:nvSpPr>
          <p:spPr bwMode="auto">
            <a:xfrm>
              <a:off x="2016" y="331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4" name="AutoShape 250" descr="aqua"/>
            <p:cNvSpPr>
              <a:spLocks noChangeArrowheads="1"/>
            </p:cNvSpPr>
            <p:nvPr/>
          </p:nvSpPr>
          <p:spPr bwMode="auto">
            <a:xfrm>
              <a:off x="1920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5" name="AutoShape 251" descr="aqua"/>
            <p:cNvSpPr>
              <a:spLocks noChangeArrowheads="1"/>
            </p:cNvSpPr>
            <p:nvPr/>
          </p:nvSpPr>
          <p:spPr bwMode="auto">
            <a:xfrm>
              <a:off x="2256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6" name="AutoShape 252" descr="aqua"/>
            <p:cNvSpPr>
              <a:spLocks noChangeArrowheads="1"/>
            </p:cNvSpPr>
            <p:nvPr/>
          </p:nvSpPr>
          <p:spPr bwMode="auto">
            <a:xfrm>
              <a:off x="2544" y="288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7" name="AutoShape 253" descr="aqua"/>
            <p:cNvSpPr>
              <a:spLocks noChangeArrowheads="1"/>
            </p:cNvSpPr>
            <p:nvPr/>
          </p:nvSpPr>
          <p:spPr bwMode="auto">
            <a:xfrm>
              <a:off x="2448" y="297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8" name="AutoShape 254" descr="aqua"/>
            <p:cNvSpPr>
              <a:spLocks noChangeArrowheads="1"/>
            </p:cNvSpPr>
            <p:nvPr/>
          </p:nvSpPr>
          <p:spPr bwMode="auto">
            <a:xfrm>
              <a:off x="2352" y="307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79" name="AutoShape 255" descr="aqua"/>
            <p:cNvSpPr>
              <a:spLocks noChangeArrowheads="1"/>
            </p:cNvSpPr>
            <p:nvPr/>
          </p:nvSpPr>
          <p:spPr bwMode="auto">
            <a:xfrm>
              <a:off x="1920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80" name="AutoShape 256" descr="aqua"/>
            <p:cNvSpPr>
              <a:spLocks noChangeArrowheads="1"/>
            </p:cNvSpPr>
            <p:nvPr/>
          </p:nvSpPr>
          <p:spPr bwMode="auto">
            <a:xfrm>
              <a:off x="2256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</p:grpSp>
      <p:grpSp>
        <p:nvGrpSpPr>
          <p:cNvPr id="20" name="Group 266"/>
          <p:cNvGrpSpPr>
            <a:grpSpLocks/>
          </p:cNvGrpSpPr>
          <p:nvPr/>
        </p:nvGrpSpPr>
        <p:grpSpPr bwMode="auto">
          <a:xfrm>
            <a:off x="533400" y="1447800"/>
            <a:ext cx="1295400" cy="1295400"/>
            <a:chOff x="432" y="1008"/>
            <a:chExt cx="816" cy="816"/>
          </a:xfrm>
        </p:grpSpPr>
        <p:sp>
          <p:nvSpPr>
            <p:cNvPr id="26891" name="AutoShape 267"/>
            <p:cNvSpPr>
              <a:spLocks noChangeArrowheads="1"/>
            </p:cNvSpPr>
            <p:nvPr/>
          </p:nvSpPr>
          <p:spPr bwMode="auto">
            <a:xfrm>
              <a:off x="528" y="1296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2" name="AutoShape 268"/>
            <p:cNvSpPr>
              <a:spLocks noChangeArrowheads="1"/>
            </p:cNvSpPr>
            <p:nvPr/>
          </p:nvSpPr>
          <p:spPr bwMode="auto">
            <a:xfrm>
              <a:off x="432" y="1392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3" name="AutoShape 269"/>
            <p:cNvSpPr>
              <a:spLocks noChangeArrowheads="1"/>
            </p:cNvSpPr>
            <p:nvPr/>
          </p:nvSpPr>
          <p:spPr bwMode="auto">
            <a:xfrm>
              <a:off x="528" y="1008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4" name="AutoShape 270"/>
            <p:cNvSpPr>
              <a:spLocks noChangeArrowheads="1"/>
            </p:cNvSpPr>
            <p:nvPr/>
          </p:nvSpPr>
          <p:spPr bwMode="auto">
            <a:xfrm>
              <a:off x="816" y="1296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5" name="AutoShape 271"/>
            <p:cNvSpPr>
              <a:spLocks noChangeArrowheads="1"/>
            </p:cNvSpPr>
            <p:nvPr/>
          </p:nvSpPr>
          <p:spPr bwMode="auto">
            <a:xfrm>
              <a:off x="720" y="1392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6" name="AutoShape 272"/>
            <p:cNvSpPr>
              <a:spLocks noChangeArrowheads="1"/>
            </p:cNvSpPr>
            <p:nvPr/>
          </p:nvSpPr>
          <p:spPr bwMode="auto">
            <a:xfrm>
              <a:off x="816" y="1008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7" name="AutoShape 273"/>
            <p:cNvSpPr>
              <a:spLocks noChangeArrowheads="1"/>
            </p:cNvSpPr>
            <p:nvPr/>
          </p:nvSpPr>
          <p:spPr bwMode="auto">
            <a:xfrm>
              <a:off x="432" y="1104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898" name="AutoShape 274"/>
            <p:cNvSpPr>
              <a:spLocks noChangeArrowheads="1"/>
            </p:cNvSpPr>
            <p:nvPr/>
          </p:nvSpPr>
          <p:spPr bwMode="auto">
            <a:xfrm>
              <a:off x="720" y="1104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4" grpId="0" animBg="1"/>
      <p:bldP spid="268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4" name="WordArt 124"/>
          <p:cNvSpPr>
            <a:spLocks noChangeArrowheads="1" noChangeShapeType="1" noTextEdit="1"/>
          </p:cNvSpPr>
          <p:nvPr/>
        </p:nvSpPr>
        <p:spPr bwMode="auto">
          <a:xfrm>
            <a:off x="1752600" y="533400"/>
            <a:ext cx="6400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Проверь себя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2636838"/>
            <a:ext cx="503238" cy="2016125"/>
            <a:chOff x="4847" y="1199"/>
            <a:chExt cx="481" cy="216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 flipH="1" flipV="1">
              <a:off x="4344" y="2376"/>
              <a:ext cx="1488" cy="480"/>
              <a:chOff x="960" y="1968"/>
              <a:chExt cx="1488" cy="480"/>
            </a:xfrm>
          </p:grpSpPr>
          <p:sp>
            <p:nvSpPr>
              <p:cNvPr id="35844" name="AutoShape 4"/>
              <p:cNvSpPr>
                <a:spLocks noChangeArrowheads="1"/>
              </p:cNvSpPr>
              <p:nvPr/>
            </p:nvSpPr>
            <p:spPr bwMode="auto">
              <a:xfrm>
                <a:off x="960" y="196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45" name="AutoShape 5"/>
              <p:cNvSpPr>
                <a:spLocks noChangeArrowheads="1"/>
              </p:cNvSpPr>
              <p:nvPr/>
            </p:nvSpPr>
            <p:spPr bwMode="auto">
              <a:xfrm>
                <a:off x="1296" y="196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46" name="AutoShape 6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47" name="AutoShape 7"/>
              <p:cNvSpPr>
                <a:spLocks noChangeArrowheads="1"/>
              </p:cNvSpPr>
              <p:nvPr/>
            </p:nvSpPr>
            <p:spPr bwMode="auto">
              <a:xfrm>
                <a:off x="1968" y="1968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5848" name="AutoShape 8"/>
            <p:cNvSpPr>
              <a:spLocks noChangeArrowheads="1"/>
            </p:cNvSpPr>
            <p:nvPr/>
          </p:nvSpPr>
          <p:spPr bwMode="auto">
            <a:xfrm rot="-5400000">
              <a:off x="4847" y="1535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9" name="AutoShape 9"/>
            <p:cNvSpPr>
              <a:spLocks noChangeArrowheads="1"/>
            </p:cNvSpPr>
            <p:nvPr/>
          </p:nvSpPr>
          <p:spPr bwMode="auto">
            <a:xfrm rot="-5400000">
              <a:off x="4847" y="1199"/>
              <a:ext cx="480" cy="480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611188" y="1773238"/>
            <a:ext cx="547687" cy="490537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68313" y="4900446"/>
            <a:ext cx="719137" cy="1439862"/>
            <a:chOff x="3408" y="1680"/>
            <a:chExt cx="816" cy="1488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744" y="1680"/>
              <a:ext cx="480" cy="1488"/>
              <a:chOff x="4631" y="1319"/>
              <a:chExt cx="480" cy="1488"/>
            </a:xfrm>
          </p:grpSpPr>
          <p:sp>
            <p:nvSpPr>
              <p:cNvPr id="35853" name="AutoShape 13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4" name="AutoShape 14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5" name="AutoShape 15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6" name="AutoShape 16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319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408" y="1682"/>
              <a:ext cx="481" cy="1486"/>
              <a:chOff x="4631" y="1321"/>
              <a:chExt cx="481" cy="1486"/>
            </a:xfrm>
          </p:grpSpPr>
          <p:sp>
            <p:nvSpPr>
              <p:cNvPr id="35858" name="AutoShape 18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2327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9" name="AutoShape 19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991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0" name="AutoShape 20"/>
              <p:cNvSpPr>
                <a:spLocks noChangeArrowheads="1"/>
              </p:cNvSpPr>
              <p:nvPr/>
            </p:nvSpPr>
            <p:spPr bwMode="auto">
              <a:xfrm rot="5400000" flipH="1" flipV="1">
                <a:off x="4631" y="1655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61" name="AutoShape 21"/>
              <p:cNvSpPr>
                <a:spLocks noChangeArrowheads="1"/>
              </p:cNvSpPr>
              <p:nvPr/>
            </p:nvSpPr>
            <p:spPr bwMode="auto">
              <a:xfrm rot="5400000" flipH="1" flipV="1">
                <a:off x="4632" y="1321"/>
                <a:ext cx="480" cy="480"/>
              </a:xfrm>
              <a:prstGeom prst="cube">
                <a:avLst>
                  <a:gd name="adj" fmla="val 25000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5966" name="Text Box 126"/>
          <p:cNvSpPr txBox="1">
            <a:spLocks noChangeArrowheads="1"/>
          </p:cNvSpPr>
          <p:nvPr/>
        </p:nvSpPr>
        <p:spPr bwMode="auto">
          <a:xfrm>
            <a:off x="971550" y="1393825"/>
            <a:ext cx="2590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/>
              <a:t>1)</a:t>
            </a:r>
            <a:r>
              <a:rPr lang="en-US" sz="6600" b="1"/>
              <a:t>V</a:t>
            </a:r>
            <a:r>
              <a:rPr lang="ru-RU" sz="6600" b="1"/>
              <a:t>=1</a:t>
            </a:r>
          </a:p>
        </p:txBody>
      </p:sp>
      <p:sp>
        <p:nvSpPr>
          <p:cNvPr id="35967" name="Text Box 127"/>
          <p:cNvSpPr txBox="1">
            <a:spLocks noChangeArrowheads="1"/>
          </p:cNvSpPr>
          <p:nvPr/>
        </p:nvSpPr>
        <p:spPr bwMode="auto">
          <a:xfrm>
            <a:off x="971550" y="3068638"/>
            <a:ext cx="2743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/>
              <a:t>2)</a:t>
            </a:r>
            <a:r>
              <a:rPr lang="en-US" sz="6600" b="1"/>
              <a:t>V</a:t>
            </a:r>
            <a:r>
              <a:rPr lang="ru-RU" sz="6600" b="1"/>
              <a:t>=6</a:t>
            </a:r>
          </a:p>
        </p:txBody>
      </p:sp>
      <p:sp>
        <p:nvSpPr>
          <p:cNvPr id="35968" name="Text Box 128"/>
          <p:cNvSpPr txBox="1">
            <a:spLocks noChangeArrowheads="1"/>
          </p:cNvSpPr>
          <p:nvPr/>
        </p:nvSpPr>
        <p:spPr bwMode="auto">
          <a:xfrm>
            <a:off x="1285852" y="5214950"/>
            <a:ext cx="324326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/>
              <a:t>3)</a:t>
            </a:r>
            <a:r>
              <a:rPr lang="en-US" sz="6600" b="1" dirty="0"/>
              <a:t>V</a:t>
            </a:r>
            <a:r>
              <a:rPr lang="ru-RU" sz="6600" b="1" dirty="0"/>
              <a:t>=8</a:t>
            </a:r>
          </a:p>
        </p:txBody>
      </p: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4286248" y="4500570"/>
            <a:ext cx="935037" cy="1241425"/>
            <a:chOff x="1920" y="2880"/>
            <a:chExt cx="1056" cy="1296"/>
          </a:xfrm>
        </p:grpSpPr>
        <p:sp>
          <p:nvSpPr>
            <p:cNvPr id="35978" name="AutoShape 138" descr="aqua"/>
            <p:cNvSpPr>
              <a:spLocks noChangeArrowheads="1"/>
            </p:cNvSpPr>
            <p:nvPr/>
          </p:nvSpPr>
          <p:spPr bwMode="auto">
            <a:xfrm>
              <a:off x="2208" y="288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79" name="AutoShape 139" descr="aqua"/>
            <p:cNvSpPr>
              <a:spLocks noChangeArrowheads="1"/>
            </p:cNvSpPr>
            <p:nvPr/>
          </p:nvSpPr>
          <p:spPr bwMode="auto">
            <a:xfrm>
              <a:off x="2112" y="297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0" name="AutoShape 140" descr="aqua"/>
            <p:cNvSpPr>
              <a:spLocks noChangeArrowheads="1"/>
            </p:cNvSpPr>
            <p:nvPr/>
          </p:nvSpPr>
          <p:spPr bwMode="auto">
            <a:xfrm>
              <a:off x="2016" y="307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1" name="AutoShape 141" descr="aqua"/>
            <p:cNvSpPr>
              <a:spLocks noChangeArrowheads="1"/>
            </p:cNvSpPr>
            <p:nvPr/>
          </p:nvSpPr>
          <p:spPr bwMode="auto">
            <a:xfrm>
              <a:off x="2208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2" name="AutoShape 142" descr="aqua"/>
            <p:cNvSpPr>
              <a:spLocks noChangeArrowheads="1"/>
            </p:cNvSpPr>
            <p:nvPr/>
          </p:nvSpPr>
          <p:spPr bwMode="auto">
            <a:xfrm>
              <a:off x="2112" y="355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3" name="AutoShape 143" descr="aqua"/>
            <p:cNvSpPr>
              <a:spLocks noChangeArrowheads="1"/>
            </p:cNvSpPr>
            <p:nvPr/>
          </p:nvSpPr>
          <p:spPr bwMode="auto">
            <a:xfrm>
              <a:off x="2016" y="364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4" name="AutoShape 144" descr="aqua"/>
            <p:cNvSpPr>
              <a:spLocks noChangeArrowheads="1"/>
            </p:cNvSpPr>
            <p:nvPr/>
          </p:nvSpPr>
          <p:spPr bwMode="auto">
            <a:xfrm>
              <a:off x="1920" y="374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  <p:sp>
          <p:nvSpPr>
            <p:cNvPr id="35985" name="AutoShape 145" descr="aqua"/>
            <p:cNvSpPr>
              <a:spLocks noChangeArrowheads="1"/>
            </p:cNvSpPr>
            <p:nvPr/>
          </p:nvSpPr>
          <p:spPr bwMode="auto">
            <a:xfrm>
              <a:off x="2544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6" name="AutoShape 146" descr="aqua"/>
            <p:cNvSpPr>
              <a:spLocks noChangeArrowheads="1"/>
            </p:cNvSpPr>
            <p:nvPr/>
          </p:nvSpPr>
          <p:spPr bwMode="auto">
            <a:xfrm>
              <a:off x="2448" y="355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7" name="AutoShape 147" descr="aqua"/>
            <p:cNvSpPr>
              <a:spLocks noChangeArrowheads="1"/>
            </p:cNvSpPr>
            <p:nvPr/>
          </p:nvSpPr>
          <p:spPr bwMode="auto">
            <a:xfrm>
              <a:off x="2352" y="364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8" name="AutoShape 148" descr="aqua"/>
            <p:cNvSpPr>
              <a:spLocks noChangeArrowheads="1"/>
            </p:cNvSpPr>
            <p:nvPr/>
          </p:nvSpPr>
          <p:spPr bwMode="auto">
            <a:xfrm>
              <a:off x="2256" y="374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89" name="AutoShape 149" descr="aqua"/>
            <p:cNvSpPr>
              <a:spLocks noChangeArrowheads="1"/>
            </p:cNvSpPr>
            <p:nvPr/>
          </p:nvSpPr>
          <p:spPr bwMode="auto">
            <a:xfrm>
              <a:off x="2544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0" name="AutoShape 150" descr="aqua"/>
            <p:cNvSpPr>
              <a:spLocks noChangeArrowheads="1"/>
            </p:cNvSpPr>
            <p:nvPr/>
          </p:nvSpPr>
          <p:spPr bwMode="auto">
            <a:xfrm>
              <a:off x="2448" y="3264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1" name="AutoShape 151" descr="aqua"/>
            <p:cNvSpPr>
              <a:spLocks noChangeArrowheads="1"/>
            </p:cNvSpPr>
            <p:nvPr/>
          </p:nvSpPr>
          <p:spPr bwMode="auto">
            <a:xfrm>
              <a:off x="2352" y="336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2" name="AutoShape 152" descr="aqua"/>
            <p:cNvSpPr>
              <a:spLocks noChangeArrowheads="1"/>
            </p:cNvSpPr>
            <p:nvPr/>
          </p:nvSpPr>
          <p:spPr bwMode="auto">
            <a:xfrm>
              <a:off x="2208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3" name="AutoShape 153" descr="aqua"/>
            <p:cNvSpPr>
              <a:spLocks noChangeArrowheads="1"/>
            </p:cNvSpPr>
            <p:nvPr/>
          </p:nvSpPr>
          <p:spPr bwMode="auto">
            <a:xfrm>
              <a:off x="2112" y="321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4" name="AutoShape 154" descr="aqua"/>
            <p:cNvSpPr>
              <a:spLocks noChangeArrowheads="1"/>
            </p:cNvSpPr>
            <p:nvPr/>
          </p:nvSpPr>
          <p:spPr bwMode="auto">
            <a:xfrm>
              <a:off x="2016" y="331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5" name="AutoShape 155" descr="aqua"/>
            <p:cNvSpPr>
              <a:spLocks noChangeArrowheads="1"/>
            </p:cNvSpPr>
            <p:nvPr/>
          </p:nvSpPr>
          <p:spPr bwMode="auto">
            <a:xfrm>
              <a:off x="1920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6" name="AutoShape 156" descr="aqua"/>
            <p:cNvSpPr>
              <a:spLocks noChangeArrowheads="1"/>
            </p:cNvSpPr>
            <p:nvPr/>
          </p:nvSpPr>
          <p:spPr bwMode="auto">
            <a:xfrm>
              <a:off x="2256" y="345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7" name="AutoShape 157" descr="aqua"/>
            <p:cNvSpPr>
              <a:spLocks noChangeArrowheads="1"/>
            </p:cNvSpPr>
            <p:nvPr/>
          </p:nvSpPr>
          <p:spPr bwMode="auto">
            <a:xfrm>
              <a:off x="2544" y="2880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8" name="AutoShape 158" descr="aqua"/>
            <p:cNvSpPr>
              <a:spLocks noChangeArrowheads="1"/>
            </p:cNvSpPr>
            <p:nvPr/>
          </p:nvSpPr>
          <p:spPr bwMode="auto">
            <a:xfrm>
              <a:off x="2448" y="2976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999" name="AutoShape 159" descr="aqua"/>
            <p:cNvSpPr>
              <a:spLocks noChangeArrowheads="1"/>
            </p:cNvSpPr>
            <p:nvPr/>
          </p:nvSpPr>
          <p:spPr bwMode="auto">
            <a:xfrm>
              <a:off x="2352" y="3072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0" name="AutoShape 160" descr="aqua"/>
            <p:cNvSpPr>
              <a:spLocks noChangeArrowheads="1"/>
            </p:cNvSpPr>
            <p:nvPr/>
          </p:nvSpPr>
          <p:spPr bwMode="auto">
            <a:xfrm>
              <a:off x="1920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1" name="AutoShape 161" descr="aqua"/>
            <p:cNvSpPr>
              <a:spLocks noChangeArrowheads="1"/>
            </p:cNvSpPr>
            <p:nvPr/>
          </p:nvSpPr>
          <p:spPr bwMode="auto">
            <a:xfrm>
              <a:off x="2256" y="3168"/>
              <a:ext cx="432" cy="432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</p:grpSp>
      <p:grpSp>
        <p:nvGrpSpPr>
          <p:cNvPr id="20" name="Group 162"/>
          <p:cNvGrpSpPr>
            <a:grpSpLocks/>
          </p:cNvGrpSpPr>
          <p:nvPr/>
        </p:nvGrpSpPr>
        <p:grpSpPr bwMode="auto">
          <a:xfrm>
            <a:off x="4643438" y="2565400"/>
            <a:ext cx="792162" cy="792163"/>
            <a:chOff x="432" y="1008"/>
            <a:chExt cx="816" cy="816"/>
          </a:xfrm>
        </p:grpSpPr>
        <p:sp>
          <p:nvSpPr>
            <p:cNvPr id="36003" name="AutoShape 163"/>
            <p:cNvSpPr>
              <a:spLocks noChangeArrowheads="1"/>
            </p:cNvSpPr>
            <p:nvPr/>
          </p:nvSpPr>
          <p:spPr bwMode="auto">
            <a:xfrm>
              <a:off x="528" y="1296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4" name="AutoShape 164"/>
            <p:cNvSpPr>
              <a:spLocks noChangeArrowheads="1"/>
            </p:cNvSpPr>
            <p:nvPr/>
          </p:nvSpPr>
          <p:spPr bwMode="auto">
            <a:xfrm>
              <a:off x="432" y="1392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5" name="AutoShape 165"/>
            <p:cNvSpPr>
              <a:spLocks noChangeArrowheads="1"/>
            </p:cNvSpPr>
            <p:nvPr/>
          </p:nvSpPr>
          <p:spPr bwMode="auto">
            <a:xfrm>
              <a:off x="528" y="1008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6" name="AutoShape 166"/>
            <p:cNvSpPr>
              <a:spLocks noChangeArrowheads="1"/>
            </p:cNvSpPr>
            <p:nvPr/>
          </p:nvSpPr>
          <p:spPr bwMode="auto">
            <a:xfrm>
              <a:off x="816" y="1296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7" name="AutoShape 167"/>
            <p:cNvSpPr>
              <a:spLocks noChangeArrowheads="1"/>
            </p:cNvSpPr>
            <p:nvPr/>
          </p:nvSpPr>
          <p:spPr bwMode="auto">
            <a:xfrm>
              <a:off x="720" y="1392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8" name="AutoShape 168"/>
            <p:cNvSpPr>
              <a:spLocks noChangeArrowheads="1"/>
            </p:cNvSpPr>
            <p:nvPr/>
          </p:nvSpPr>
          <p:spPr bwMode="auto">
            <a:xfrm>
              <a:off x="816" y="1008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09" name="AutoShape 169"/>
            <p:cNvSpPr>
              <a:spLocks noChangeArrowheads="1"/>
            </p:cNvSpPr>
            <p:nvPr/>
          </p:nvSpPr>
          <p:spPr bwMode="auto">
            <a:xfrm>
              <a:off x="432" y="1104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010" name="AutoShape 170"/>
            <p:cNvSpPr>
              <a:spLocks noChangeArrowheads="1"/>
            </p:cNvSpPr>
            <p:nvPr/>
          </p:nvSpPr>
          <p:spPr bwMode="auto">
            <a:xfrm>
              <a:off x="720" y="1104"/>
              <a:ext cx="432" cy="432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CC99">
                    <a:gamma/>
                    <a:tint val="54510"/>
                    <a:invGamma/>
                  </a:srgbClr>
                </a:gs>
              </a:gsLst>
              <a:path path="rect">
                <a:fillToRect r="100000" b="100000"/>
              </a:path>
            </a:gradFill>
            <a:ln w="28575">
              <a:solidFill>
                <a:srgbClr val="B2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012" name="Text Box 172"/>
          <p:cNvSpPr txBox="1">
            <a:spLocks noChangeArrowheads="1"/>
          </p:cNvSpPr>
          <p:nvPr/>
        </p:nvSpPr>
        <p:spPr bwMode="auto">
          <a:xfrm>
            <a:off x="5429256" y="4714884"/>
            <a:ext cx="3048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/>
              <a:t>5</a:t>
            </a:r>
            <a:r>
              <a:rPr lang="ru-RU" sz="5400" b="1" dirty="0" smtClean="0"/>
              <a:t>)</a:t>
            </a:r>
            <a:r>
              <a:rPr lang="en-US" sz="6600" b="1" dirty="0"/>
              <a:t>V</a:t>
            </a:r>
            <a:r>
              <a:rPr lang="ru-RU" sz="6600" b="1" dirty="0"/>
              <a:t>=24</a:t>
            </a:r>
          </a:p>
        </p:txBody>
      </p:sp>
      <p:sp>
        <p:nvSpPr>
          <p:cNvPr id="166" name="Text Box 129"/>
          <p:cNvSpPr txBox="1">
            <a:spLocks noChangeArrowheads="1"/>
          </p:cNvSpPr>
          <p:nvPr/>
        </p:nvSpPr>
        <p:spPr bwMode="auto">
          <a:xfrm>
            <a:off x="5786446" y="2714620"/>
            <a:ext cx="2743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/>
              <a:t>4)</a:t>
            </a:r>
            <a:r>
              <a:rPr lang="en-US" sz="6600" b="1" dirty="0"/>
              <a:t>V</a:t>
            </a:r>
            <a:r>
              <a:rPr lang="ru-RU" sz="6600" b="1" dirty="0" smtClean="0"/>
              <a:t>=8</a:t>
            </a:r>
            <a:endParaRPr lang="ru-RU" sz="6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7772400" cy="3590940"/>
          </a:xfrm>
        </p:spPr>
        <p:txBody>
          <a:bodyPr>
            <a:prstTxWarp prst="textDeflateInflateDeflate">
              <a:avLst/>
            </a:prstTxWarp>
            <a:normAutofit/>
          </a:bodyPr>
          <a:lstStyle/>
          <a:p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Объем прямоугольного параллелепипеда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71480"/>
            <a:ext cx="8183562" cy="1050925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Объем прямоугольного параллелепипеда</a:t>
            </a:r>
          </a:p>
        </p:txBody>
      </p:sp>
      <p:sp>
        <p:nvSpPr>
          <p:cNvPr id="10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1619250" y="2060575"/>
            <a:ext cx="2879725" cy="3600450"/>
            <a:chOff x="612" y="1706"/>
            <a:chExt cx="1814" cy="2268"/>
          </a:xfrm>
        </p:grpSpPr>
        <p:sp>
          <p:nvSpPr>
            <p:cNvPr id="48219" name="Line 91"/>
            <p:cNvSpPr>
              <a:spLocks noChangeShapeType="1"/>
            </p:cNvSpPr>
            <p:nvPr/>
          </p:nvSpPr>
          <p:spPr bwMode="auto">
            <a:xfrm>
              <a:off x="612" y="3974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20" name="Line 92"/>
            <p:cNvSpPr>
              <a:spLocks noChangeShapeType="1"/>
            </p:cNvSpPr>
            <p:nvPr/>
          </p:nvSpPr>
          <p:spPr bwMode="auto">
            <a:xfrm flipV="1">
              <a:off x="612" y="1706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21" name="Line 93"/>
            <p:cNvSpPr>
              <a:spLocks noChangeShapeType="1"/>
            </p:cNvSpPr>
            <p:nvPr/>
          </p:nvSpPr>
          <p:spPr bwMode="auto">
            <a:xfrm>
              <a:off x="612" y="1706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22" name="Line 94"/>
            <p:cNvSpPr>
              <a:spLocks noChangeShapeType="1"/>
            </p:cNvSpPr>
            <p:nvPr/>
          </p:nvSpPr>
          <p:spPr bwMode="auto">
            <a:xfrm>
              <a:off x="2426" y="1706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224" name="Line 96"/>
          <p:cNvSpPr>
            <a:spLocks noChangeShapeType="1"/>
          </p:cNvSpPr>
          <p:nvPr/>
        </p:nvSpPr>
        <p:spPr bwMode="auto">
          <a:xfrm flipH="1">
            <a:off x="971550" y="5661025"/>
            <a:ext cx="649288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1403350" y="49418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2124075" y="49418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2843213" y="49418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3563938" y="49418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>
            <a:off x="1187450" y="51577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1908175" y="51577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2627313" y="51577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2" name="AutoShape 24"/>
          <p:cNvSpPr>
            <a:spLocks noChangeArrowheads="1"/>
          </p:cNvSpPr>
          <p:nvPr/>
        </p:nvSpPr>
        <p:spPr bwMode="auto">
          <a:xfrm>
            <a:off x="3348038" y="51577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3" name="AutoShape 25"/>
          <p:cNvSpPr>
            <a:spLocks noChangeArrowheads="1"/>
          </p:cNvSpPr>
          <p:nvPr/>
        </p:nvSpPr>
        <p:spPr bwMode="auto">
          <a:xfrm>
            <a:off x="971550" y="53736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1692275" y="53736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5" name="AutoShape 27"/>
          <p:cNvSpPr>
            <a:spLocks noChangeArrowheads="1"/>
          </p:cNvSpPr>
          <p:nvPr/>
        </p:nvSpPr>
        <p:spPr bwMode="auto">
          <a:xfrm>
            <a:off x="2411413" y="53736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56" name="AutoShape 28"/>
          <p:cNvSpPr>
            <a:spLocks noChangeArrowheads="1"/>
          </p:cNvSpPr>
          <p:nvPr/>
        </p:nvSpPr>
        <p:spPr bwMode="auto">
          <a:xfrm>
            <a:off x="3132138" y="53736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71550" y="4221163"/>
            <a:ext cx="3529013" cy="1368425"/>
            <a:chOff x="2971" y="2704"/>
            <a:chExt cx="2223" cy="862"/>
          </a:xfrm>
          <a:solidFill>
            <a:schemeClr val="accent1">
              <a:lumMod val="75000"/>
            </a:schemeClr>
          </a:solidFill>
        </p:grpSpPr>
        <p:sp>
          <p:nvSpPr>
            <p:cNvPr id="48157" name="AutoShape 29"/>
            <p:cNvSpPr>
              <a:spLocks noChangeArrowheads="1"/>
            </p:cNvSpPr>
            <p:nvPr/>
          </p:nvSpPr>
          <p:spPr bwMode="auto">
            <a:xfrm>
              <a:off x="3243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8" name="AutoShape 30"/>
            <p:cNvSpPr>
              <a:spLocks noChangeArrowheads="1"/>
            </p:cNvSpPr>
            <p:nvPr/>
          </p:nvSpPr>
          <p:spPr bwMode="auto">
            <a:xfrm>
              <a:off x="3697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9" name="AutoShape 31"/>
            <p:cNvSpPr>
              <a:spLocks noChangeArrowheads="1"/>
            </p:cNvSpPr>
            <p:nvPr/>
          </p:nvSpPr>
          <p:spPr bwMode="auto">
            <a:xfrm>
              <a:off x="4150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0" name="AutoShape 32"/>
            <p:cNvSpPr>
              <a:spLocks noChangeArrowheads="1"/>
            </p:cNvSpPr>
            <p:nvPr/>
          </p:nvSpPr>
          <p:spPr bwMode="auto">
            <a:xfrm>
              <a:off x="4604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1" name="AutoShape 33"/>
            <p:cNvSpPr>
              <a:spLocks noChangeArrowheads="1"/>
            </p:cNvSpPr>
            <p:nvPr/>
          </p:nvSpPr>
          <p:spPr bwMode="auto">
            <a:xfrm>
              <a:off x="3107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2" name="AutoShape 34"/>
            <p:cNvSpPr>
              <a:spLocks noChangeArrowheads="1"/>
            </p:cNvSpPr>
            <p:nvPr/>
          </p:nvSpPr>
          <p:spPr bwMode="auto">
            <a:xfrm>
              <a:off x="3561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3" name="AutoShape 35"/>
            <p:cNvSpPr>
              <a:spLocks noChangeArrowheads="1"/>
            </p:cNvSpPr>
            <p:nvPr/>
          </p:nvSpPr>
          <p:spPr bwMode="auto">
            <a:xfrm>
              <a:off x="4014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4" name="AutoShape 36"/>
            <p:cNvSpPr>
              <a:spLocks noChangeArrowheads="1"/>
            </p:cNvSpPr>
            <p:nvPr/>
          </p:nvSpPr>
          <p:spPr bwMode="auto">
            <a:xfrm>
              <a:off x="4468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5" name="AutoShape 37"/>
            <p:cNvSpPr>
              <a:spLocks noChangeArrowheads="1"/>
            </p:cNvSpPr>
            <p:nvPr/>
          </p:nvSpPr>
          <p:spPr bwMode="auto">
            <a:xfrm>
              <a:off x="2971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6" name="AutoShape 38"/>
            <p:cNvSpPr>
              <a:spLocks noChangeArrowheads="1"/>
            </p:cNvSpPr>
            <p:nvPr/>
          </p:nvSpPr>
          <p:spPr bwMode="auto">
            <a:xfrm>
              <a:off x="3425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7" name="AutoShape 39"/>
            <p:cNvSpPr>
              <a:spLocks noChangeArrowheads="1"/>
            </p:cNvSpPr>
            <p:nvPr/>
          </p:nvSpPr>
          <p:spPr bwMode="auto">
            <a:xfrm>
              <a:off x="3878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8" name="AutoShape 40"/>
            <p:cNvSpPr>
              <a:spLocks noChangeArrowheads="1"/>
            </p:cNvSpPr>
            <p:nvPr/>
          </p:nvSpPr>
          <p:spPr bwMode="auto">
            <a:xfrm>
              <a:off x="4332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971550" y="3500438"/>
            <a:ext cx="3529013" cy="1368425"/>
            <a:chOff x="2971" y="2704"/>
            <a:chExt cx="2223" cy="862"/>
          </a:xfrm>
          <a:solidFill>
            <a:schemeClr val="accent1">
              <a:lumMod val="75000"/>
            </a:schemeClr>
          </a:solidFill>
        </p:grpSpPr>
        <p:sp>
          <p:nvSpPr>
            <p:cNvPr id="48171" name="AutoShape 43"/>
            <p:cNvSpPr>
              <a:spLocks noChangeArrowheads="1"/>
            </p:cNvSpPr>
            <p:nvPr/>
          </p:nvSpPr>
          <p:spPr bwMode="auto">
            <a:xfrm>
              <a:off x="3243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2" name="AutoShape 44"/>
            <p:cNvSpPr>
              <a:spLocks noChangeArrowheads="1"/>
            </p:cNvSpPr>
            <p:nvPr/>
          </p:nvSpPr>
          <p:spPr bwMode="auto">
            <a:xfrm>
              <a:off x="3697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3" name="AutoShape 45"/>
            <p:cNvSpPr>
              <a:spLocks noChangeArrowheads="1"/>
            </p:cNvSpPr>
            <p:nvPr/>
          </p:nvSpPr>
          <p:spPr bwMode="auto">
            <a:xfrm>
              <a:off x="4150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604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5" name="AutoShape 47"/>
            <p:cNvSpPr>
              <a:spLocks noChangeArrowheads="1"/>
            </p:cNvSpPr>
            <p:nvPr/>
          </p:nvSpPr>
          <p:spPr bwMode="auto">
            <a:xfrm>
              <a:off x="3107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6" name="AutoShape 48"/>
            <p:cNvSpPr>
              <a:spLocks noChangeArrowheads="1"/>
            </p:cNvSpPr>
            <p:nvPr/>
          </p:nvSpPr>
          <p:spPr bwMode="auto">
            <a:xfrm>
              <a:off x="3561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7" name="AutoShape 49"/>
            <p:cNvSpPr>
              <a:spLocks noChangeArrowheads="1"/>
            </p:cNvSpPr>
            <p:nvPr/>
          </p:nvSpPr>
          <p:spPr bwMode="auto">
            <a:xfrm>
              <a:off x="4014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8" name="AutoShape 50"/>
            <p:cNvSpPr>
              <a:spLocks noChangeArrowheads="1"/>
            </p:cNvSpPr>
            <p:nvPr/>
          </p:nvSpPr>
          <p:spPr bwMode="auto">
            <a:xfrm>
              <a:off x="4468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9" name="AutoShape 51"/>
            <p:cNvSpPr>
              <a:spLocks noChangeArrowheads="1"/>
            </p:cNvSpPr>
            <p:nvPr/>
          </p:nvSpPr>
          <p:spPr bwMode="auto">
            <a:xfrm>
              <a:off x="2971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0" name="AutoShape 52"/>
            <p:cNvSpPr>
              <a:spLocks noChangeArrowheads="1"/>
            </p:cNvSpPr>
            <p:nvPr/>
          </p:nvSpPr>
          <p:spPr bwMode="auto">
            <a:xfrm>
              <a:off x="3425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1" name="AutoShape 53"/>
            <p:cNvSpPr>
              <a:spLocks noChangeArrowheads="1"/>
            </p:cNvSpPr>
            <p:nvPr/>
          </p:nvSpPr>
          <p:spPr bwMode="auto">
            <a:xfrm>
              <a:off x="3878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2" name="AutoShape 54"/>
            <p:cNvSpPr>
              <a:spLocks noChangeArrowheads="1"/>
            </p:cNvSpPr>
            <p:nvPr/>
          </p:nvSpPr>
          <p:spPr bwMode="auto">
            <a:xfrm>
              <a:off x="4332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971550" y="2781300"/>
            <a:ext cx="3529013" cy="1368425"/>
            <a:chOff x="2971" y="2704"/>
            <a:chExt cx="2223" cy="862"/>
          </a:xfrm>
          <a:solidFill>
            <a:schemeClr val="accent1">
              <a:lumMod val="75000"/>
            </a:schemeClr>
          </a:solidFill>
        </p:grpSpPr>
        <p:sp>
          <p:nvSpPr>
            <p:cNvPr id="48184" name="AutoShape 56"/>
            <p:cNvSpPr>
              <a:spLocks noChangeArrowheads="1"/>
            </p:cNvSpPr>
            <p:nvPr/>
          </p:nvSpPr>
          <p:spPr bwMode="auto">
            <a:xfrm>
              <a:off x="3243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5" name="AutoShape 57"/>
            <p:cNvSpPr>
              <a:spLocks noChangeArrowheads="1"/>
            </p:cNvSpPr>
            <p:nvPr/>
          </p:nvSpPr>
          <p:spPr bwMode="auto">
            <a:xfrm>
              <a:off x="3697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6" name="AutoShape 58"/>
            <p:cNvSpPr>
              <a:spLocks noChangeArrowheads="1"/>
            </p:cNvSpPr>
            <p:nvPr/>
          </p:nvSpPr>
          <p:spPr bwMode="auto">
            <a:xfrm>
              <a:off x="4150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7" name="AutoShape 59"/>
            <p:cNvSpPr>
              <a:spLocks noChangeArrowheads="1"/>
            </p:cNvSpPr>
            <p:nvPr/>
          </p:nvSpPr>
          <p:spPr bwMode="auto">
            <a:xfrm>
              <a:off x="4604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8" name="AutoShape 60"/>
            <p:cNvSpPr>
              <a:spLocks noChangeArrowheads="1"/>
            </p:cNvSpPr>
            <p:nvPr/>
          </p:nvSpPr>
          <p:spPr bwMode="auto">
            <a:xfrm>
              <a:off x="3107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9" name="AutoShape 61"/>
            <p:cNvSpPr>
              <a:spLocks noChangeArrowheads="1"/>
            </p:cNvSpPr>
            <p:nvPr/>
          </p:nvSpPr>
          <p:spPr bwMode="auto">
            <a:xfrm>
              <a:off x="3561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0" name="AutoShape 62"/>
            <p:cNvSpPr>
              <a:spLocks noChangeArrowheads="1"/>
            </p:cNvSpPr>
            <p:nvPr/>
          </p:nvSpPr>
          <p:spPr bwMode="auto">
            <a:xfrm>
              <a:off x="4014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1" name="AutoShape 63"/>
            <p:cNvSpPr>
              <a:spLocks noChangeArrowheads="1"/>
            </p:cNvSpPr>
            <p:nvPr/>
          </p:nvSpPr>
          <p:spPr bwMode="auto">
            <a:xfrm>
              <a:off x="4468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2" name="AutoShape 64"/>
            <p:cNvSpPr>
              <a:spLocks noChangeArrowheads="1"/>
            </p:cNvSpPr>
            <p:nvPr/>
          </p:nvSpPr>
          <p:spPr bwMode="auto">
            <a:xfrm>
              <a:off x="2971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3" name="AutoShape 65"/>
            <p:cNvSpPr>
              <a:spLocks noChangeArrowheads="1"/>
            </p:cNvSpPr>
            <p:nvPr/>
          </p:nvSpPr>
          <p:spPr bwMode="auto">
            <a:xfrm>
              <a:off x="3425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4" name="AutoShape 66"/>
            <p:cNvSpPr>
              <a:spLocks noChangeArrowheads="1"/>
            </p:cNvSpPr>
            <p:nvPr/>
          </p:nvSpPr>
          <p:spPr bwMode="auto">
            <a:xfrm>
              <a:off x="3878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5" name="AutoShape 67"/>
            <p:cNvSpPr>
              <a:spLocks noChangeArrowheads="1"/>
            </p:cNvSpPr>
            <p:nvPr/>
          </p:nvSpPr>
          <p:spPr bwMode="auto">
            <a:xfrm>
              <a:off x="4332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971550" y="2060575"/>
            <a:ext cx="3529013" cy="1368425"/>
            <a:chOff x="2971" y="2704"/>
            <a:chExt cx="2223" cy="862"/>
          </a:xfrm>
          <a:solidFill>
            <a:schemeClr val="accent1">
              <a:lumMod val="75000"/>
            </a:schemeClr>
          </a:solidFill>
        </p:grpSpPr>
        <p:sp>
          <p:nvSpPr>
            <p:cNvPr id="48197" name="AutoShape 69"/>
            <p:cNvSpPr>
              <a:spLocks noChangeArrowheads="1"/>
            </p:cNvSpPr>
            <p:nvPr/>
          </p:nvSpPr>
          <p:spPr bwMode="auto">
            <a:xfrm>
              <a:off x="3243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8" name="AutoShape 70"/>
            <p:cNvSpPr>
              <a:spLocks noChangeArrowheads="1"/>
            </p:cNvSpPr>
            <p:nvPr/>
          </p:nvSpPr>
          <p:spPr bwMode="auto">
            <a:xfrm>
              <a:off x="3697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99" name="AutoShape 71"/>
            <p:cNvSpPr>
              <a:spLocks noChangeArrowheads="1"/>
            </p:cNvSpPr>
            <p:nvPr/>
          </p:nvSpPr>
          <p:spPr bwMode="auto">
            <a:xfrm>
              <a:off x="4150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0" name="AutoShape 72"/>
            <p:cNvSpPr>
              <a:spLocks noChangeArrowheads="1"/>
            </p:cNvSpPr>
            <p:nvPr/>
          </p:nvSpPr>
          <p:spPr bwMode="auto">
            <a:xfrm>
              <a:off x="4604" y="2704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1" name="AutoShape 73"/>
            <p:cNvSpPr>
              <a:spLocks noChangeArrowheads="1"/>
            </p:cNvSpPr>
            <p:nvPr/>
          </p:nvSpPr>
          <p:spPr bwMode="auto">
            <a:xfrm>
              <a:off x="3107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2" name="AutoShape 74"/>
            <p:cNvSpPr>
              <a:spLocks noChangeArrowheads="1"/>
            </p:cNvSpPr>
            <p:nvPr/>
          </p:nvSpPr>
          <p:spPr bwMode="auto">
            <a:xfrm>
              <a:off x="3561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3" name="AutoShape 75"/>
            <p:cNvSpPr>
              <a:spLocks noChangeArrowheads="1"/>
            </p:cNvSpPr>
            <p:nvPr/>
          </p:nvSpPr>
          <p:spPr bwMode="auto">
            <a:xfrm>
              <a:off x="4014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4" name="AutoShape 76"/>
            <p:cNvSpPr>
              <a:spLocks noChangeArrowheads="1"/>
            </p:cNvSpPr>
            <p:nvPr/>
          </p:nvSpPr>
          <p:spPr bwMode="auto">
            <a:xfrm>
              <a:off x="4468" y="2840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5" name="AutoShape 77"/>
            <p:cNvSpPr>
              <a:spLocks noChangeArrowheads="1"/>
            </p:cNvSpPr>
            <p:nvPr/>
          </p:nvSpPr>
          <p:spPr bwMode="auto">
            <a:xfrm>
              <a:off x="2971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6" name="AutoShape 78"/>
            <p:cNvSpPr>
              <a:spLocks noChangeArrowheads="1"/>
            </p:cNvSpPr>
            <p:nvPr/>
          </p:nvSpPr>
          <p:spPr bwMode="auto">
            <a:xfrm>
              <a:off x="3425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7" name="AutoShape 79"/>
            <p:cNvSpPr>
              <a:spLocks noChangeArrowheads="1"/>
            </p:cNvSpPr>
            <p:nvPr/>
          </p:nvSpPr>
          <p:spPr bwMode="auto">
            <a:xfrm>
              <a:off x="3878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08" name="AutoShape 80"/>
            <p:cNvSpPr>
              <a:spLocks noChangeArrowheads="1"/>
            </p:cNvSpPr>
            <p:nvPr/>
          </p:nvSpPr>
          <p:spPr bwMode="auto">
            <a:xfrm>
              <a:off x="4332" y="2976"/>
              <a:ext cx="590" cy="590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8209" name="Line 81"/>
          <p:cNvSpPr>
            <a:spLocks noChangeShapeType="1"/>
          </p:cNvSpPr>
          <p:nvPr/>
        </p:nvSpPr>
        <p:spPr bwMode="auto">
          <a:xfrm>
            <a:off x="971550" y="630872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10" name="Line 82"/>
          <p:cNvSpPr>
            <a:spLocks noChangeShapeType="1"/>
          </p:cNvSpPr>
          <p:nvPr/>
        </p:nvSpPr>
        <p:spPr bwMode="auto">
          <a:xfrm flipV="1">
            <a:off x="971550" y="270827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11" name="Line 83"/>
          <p:cNvSpPr>
            <a:spLocks noChangeShapeType="1"/>
          </p:cNvSpPr>
          <p:nvPr/>
        </p:nvSpPr>
        <p:spPr bwMode="auto">
          <a:xfrm>
            <a:off x="971550" y="270827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12" name="Line 84"/>
          <p:cNvSpPr>
            <a:spLocks noChangeShapeType="1"/>
          </p:cNvSpPr>
          <p:nvPr/>
        </p:nvSpPr>
        <p:spPr bwMode="auto">
          <a:xfrm>
            <a:off x="3851275" y="270827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971550" y="2708275"/>
            <a:ext cx="2879725" cy="3600450"/>
            <a:chOff x="612" y="1706"/>
            <a:chExt cx="1814" cy="2268"/>
          </a:xfrm>
        </p:grpSpPr>
        <p:sp>
          <p:nvSpPr>
            <p:cNvPr id="48213" name="Line 85"/>
            <p:cNvSpPr>
              <a:spLocks noChangeShapeType="1"/>
            </p:cNvSpPr>
            <p:nvPr/>
          </p:nvSpPr>
          <p:spPr bwMode="auto">
            <a:xfrm>
              <a:off x="612" y="3974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14" name="Line 86"/>
            <p:cNvSpPr>
              <a:spLocks noChangeShapeType="1"/>
            </p:cNvSpPr>
            <p:nvPr/>
          </p:nvSpPr>
          <p:spPr bwMode="auto">
            <a:xfrm flipV="1">
              <a:off x="612" y="1706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15" name="Line 87"/>
            <p:cNvSpPr>
              <a:spLocks noChangeShapeType="1"/>
            </p:cNvSpPr>
            <p:nvPr/>
          </p:nvSpPr>
          <p:spPr bwMode="auto">
            <a:xfrm>
              <a:off x="612" y="1706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216" name="Line 88"/>
            <p:cNvSpPr>
              <a:spLocks noChangeShapeType="1"/>
            </p:cNvSpPr>
            <p:nvPr/>
          </p:nvSpPr>
          <p:spPr bwMode="auto">
            <a:xfrm>
              <a:off x="2426" y="1706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223" name="Line 95"/>
          <p:cNvSpPr>
            <a:spLocks noChangeShapeType="1"/>
          </p:cNvSpPr>
          <p:nvPr/>
        </p:nvSpPr>
        <p:spPr bwMode="auto">
          <a:xfrm flipH="1">
            <a:off x="3851275" y="5661025"/>
            <a:ext cx="6492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25" name="Line 97"/>
          <p:cNvSpPr>
            <a:spLocks noChangeShapeType="1"/>
          </p:cNvSpPr>
          <p:nvPr/>
        </p:nvSpPr>
        <p:spPr bwMode="auto">
          <a:xfrm flipH="1">
            <a:off x="971550" y="2060575"/>
            <a:ext cx="6492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26" name="Line 98"/>
          <p:cNvSpPr>
            <a:spLocks noChangeShapeType="1"/>
          </p:cNvSpPr>
          <p:nvPr/>
        </p:nvSpPr>
        <p:spPr bwMode="auto">
          <a:xfrm flipH="1">
            <a:off x="3851275" y="2060575"/>
            <a:ext cx="6492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28" name="Text Box 100"/>
          <p:cNvSpPr txBox="1">
            <a:spLocks noChangeArrowheads="1"/>
          </p:cNvSpPr>
          <p:nvPr/>
        </p:nvSpPr>
        <p:spPr bwMode="auto">
          <a:xfrm>
            <a:off x="4211638" y="585152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3</a:t>
            </a:r>
          </a:p>
        </p:txBody>
      </p:sp>
      <p:sp>
        <p:nvSpPr>
          <p:cNvPr id="48229" name="Text Box 101"/>
          <p:cNvSpPr txBox="1">
            <a:spLocks noChangeArrowheads="1"/>
          </p:cNvSpPr>
          <p:nvPr/>
        </p:nvSpPr>
        <p:spPr bwMode="auto">
          <a:xfrm>
            <a:off x="2627313" y="6283325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48230" name="Text Box 102"/>
          <p:cNvSpPr txBox="1">
            <a:spLocks noChangeArrowheads="1"/>
          </p:cNvSpPr>
          <p:nvPr/>
        </p:nvSpPr>
        <p:spPr bwMode="auto">
          <a:xfrm>
            <a:off x="4643438" y="3619500"/>
            <a:ext cx="32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5</a:t>
            </a:r>
          </a:p>
        </p:txBody>
      </p:sp>
      <p:sp>
        <p:nvSpPr>
          <p:cNvPr id="48233" name="AutoShape 105"/>
          <p:cNvSpPr>
            <a:spLocks noChangeArrowheads="1"/>
          </p:cNvSpPr>
          <p:nvPr/>
        </p:nvSpPr>
        <p:spPr bwMode="auto">
          <a:xfrm>
            <a:off x="5219700" y="5373688"/>
            <a:ext cx="936625" cy="936625"/>
          </a:xfrm>
          <a:prstGeom prst="cub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Group 108"/>
          <p:cNvGrpSpPr>
            <a:grpSpLocks/>
          </p:cNvGrpSpPr>
          <p:nvPr/>
        </p:nvGrpSpPr>
        <p:grpSpPr bwMode="auto">
          <a:xfrm>
            <a:off x="6227763" y="5661025"/>
            <a:ext cx="890587" cy="541338"/>
            <a:chOff x="4047" y="3385"/>
            <a:chExt cx="561" cy="341"/>
          </a:xfrm>
        </p:grpSpPr>
        <p:sp>
          <p:nvSpPr>
            <p:cNvPr id="48234" name="Text Box 106"/>
            <p:cNvSpPr txBox="1">
              <a:spLocks noChangeArrowheads="1"/>
            </p:cNvSpPr>
            <p:nvPr/>
          </p:nvSpPr>
          <p:spPr bwMode="auto">
            <a:xfrm>
              <a:off x="4047" y="3438"/>
              <a:ext cx="4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/>
                <a:t>1 см</a:t>
              </a:r>
            </a:p>
          </p:txBody>
        </p:sp>
        <p:sp>
          <p:nvSpPr>
            <p:cNvPr id="48235" name="Text Box 107"/>
            <p:cNvSpPr txBox="1">
              <a:spLocks noChangeArrowheads="1"/>
            </p:cNvSpPr>
            <p:nvPr/>
          </p:nvSpPr>
          <p:spPr bwMode="auto">
            <a:xfrm>
              <a:off x="4422" y="3385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/>
                <a:t>3</a:t>
              </a:r>
            </a:p>
          </p:txBody>
        </p:sp>
      </p:grpSp>
      <p:grpSp>
        <p:nvGrpSpPr>
          <p:cNvPr id="9" name="Group 114"/>
          <p:cNvGrpSpPr>
            <a:grpSpLocks/>
          </p:cNvGrpSpPr>
          <p:nvPr/>
        </p:nvGrpSpPr>
        <p:grpSpPr bwMode="auto">
          <a:xfrm>
            <a:off x="6443663" y="2276475"/>
            <a:ext cx="1995487" cy="444500"/>
            <a:chOff x="4059" y="1434"/>
            <a:chExt cx="1257" cy="280"/>
          </a:xfrm>
        </p:grpSpPr>
        <p:sp>
          <p:nvSpPr>
            <p:cNvPr id="48231" name="Text Box 103"/>
            <p:cNvSpPr txBox="1">
              <a:spLocks noChangeArrowheads="1"/>
            </p:cNvSpPr>
            <p:nvPr/>
          </p:nvSpPr>
          <p:spPr bwMode="auto">
            <a:xfrm>
              <a:off x="4059" y="1464"/>
              <a:ext cx="1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/>
                <a:t>3 х 4 = 12 (см )</a:t>
              </a:r>
            </a:p>
          </p:txBody>
        </p:sp>
        <p:sp>
          <p:nvSpPr>
            <p:cNvPr id="48240" name="Text Box 112"/>
            <p:cNvSpPr txBox="1">
              <a:spLocks noChangeArrowheads="1"/>
            </p:cNvSpPr>
            <p:nvPr/>
          </p:nvSpPr>
          <p:spPr bwMode="auto">
            <a:xfrm>
              <a:off x="5103" y="1434"/>
              <a:ext cx="1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/>
                <a:t>3</a:t>
              </a:r>
            </a:p>
          </p:txBody>
        </p:sp>
      </p:grpSp>
      <p:grpSp>
        <p:nvGrpSpPr>
          <p:cNvPr id="10" name="Group 115"/>
          <p:cNvGrpSpPr>
            <a:grpSpLocks/>
          </p:cNvGrpSpPr>
          <p:nvPr/>
        </p:nvGrpSpPr>
        <p:grpSpPr bwMode="auto">
          <a:xfrm>
            <a:off x="6443663" y="2852738"/>
            <a:ext cx="2133600" cy="515937"/>
            <a:chOff x="4059" y="1797"/>
            <a:chExt cx="1344" cy="325"/>
          </a:xfrm>
        </p:grpSpPr>
        <p:sp>
          <p:nvSpPr>
            <p:cNvPr id="48232" name="Text Box 104"/>
            <p:cNvSpPr txBox="1">
              <a:spLocks noChangeArrowheads="1"/>
            </p:cNvSpPr>
            <p:nvPr/>
          </p:nvSpPr>
          <p:spPr bwMode="auto">
            <a:xfrm>
              <a:off x="4059" y="1872"/>
              <a:ext cx="13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/>
                <a:t>12 х 5 = 60 (см )</a:t>
              </a:r>
            </a:p>
          </p:txBody>
        </p:sp>
        <p:sp>
          <p:nvSpPr>
            <p:cNvPr id="48241" name="Text Box 113"/>
            <p:cNvSpPr txBox="1">
              <a:spLocks noChangeArrowheads="1"/>
            </p:cNvSpPr>
            <p:nvPr/>
          </p:nvSpPr>
          <p:spPr bwMode="auto">
            <a:xfrm>
              <a:off x="5148" y="1797"/>
              <a:ext cx="1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/>
                <a:t>3</a:t>
              </a:r>
            </a:p>
          </p:txBody>
        </p:sp>
      </p:grpSp>
      <p:grpSp>
        <p:nvGrpSpPr>
          <p:cNvPr id="11" name="Group 119"/>
          <p:cNvGrpSpPr>
            <a:grpSpLocks/>
          </p:cNvGrpSpPr>
          <p:nvPr/>
        </p:nvGrpSpPr>
        <p:grpSpPr bwMode="auto">
          <a:xfrm>
            <a:off x="5724525" y="3933825"/>
            <a:ext cx="2832100" cy="442913"/>
            <a:chOff x="3606" y="2478"/>
            <a:chExt cx="1784" cy="279"/>
          </a:xfrm>
        </p:grpSpPr>
        <p:sp>
          <p:nvSpPr>
            <p:cNvPr id="48245" name="Text Box 117"/>
            <p:cNvSpPr txBox="1">
              <a:spLocks noChangeArrowheads="1"/>
            </p:cNvSpPr>
            <p:nvPr/>
          </p:nvSpPr>
          <p:spPr bwMode="auto">
            <a:xfrm>
              <a:off x="3606" y="2507"/>
              <a:ext cx="17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V= 3 x 4 </a:t>
              </a:r>
              <a:r>
                <a:rPr lang="ru-RU" sz="2000"/>
                <a:t>х 5 = 60 (см )</a:t>
              </a:r>
            </a:p>
          </p:txBody>
        </p:sp>
        <p:sp>
          <p:nvSpPr>
            <p:cNvPr id="48246" name="Text Box 118"/>
            <p:cNvSpPr txBox="1">
              <a:spLocks noChangeArrowheads="1"/>
            </p:cNvSpPr>
            <p:nvPr/>
          </p:nvSpPr>
          <p:spPr bwMode="auto">
            <a:xfrm>
              <a:off x="5177" y="2478"/>
              <a:ext cx="1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20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nimBg="1"/>
      <p:bldP spid="48151" grpId="0" animBg="1"/>
      <p:bldP spid="48152" grpId="0" animBg="1"/>
      <p:bldP spid="48153" grpId="0" animBg="1"/>
      <p:bldP spid="48154" grpId="0" animBg="1"/>
      <p:bldP spid="48155" grpId="0" animBg="1"/>
      <p:bldP spid="48156" grpId="0" animBg="1"/>
      <p:bldP spid="48228" grpId="0"/>
      <p:bldP spid="48229" grpId="0"/>
      <p:bldP spid="482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A7"/>
            </a:gs>
            <a:gs pos="100000">
              <a:schemeClr val="bg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214438" y="476250"/>
            <a:ext cx="7643812" cy="1754188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Сколько ребер у прямоугольного параллелепипеда?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539750" y="260350"/>
            <a:ext cx="11525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1.</a:t>
            </a:r>
          </a:p>
        </p:txBody>
      </p:sp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1143000" y="2500313"/>
            <a:ext cx="4191000" cy="3517900"/>
            <a:chOff x="672" y="816"/>
            <a:chExt cx="2640" cy="2276"/>
          </a:xfrm>
        </p:grpSpPr>
        <p:grpSp>
          <p:nvGrpSpPr>
            <p:cNvPr id="7173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7182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3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5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6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9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0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4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75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76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77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78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79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80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7181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714356"/>
            <a:ext cx="8183562" cy="1050925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Объем прямоугольного параллелепипеда</a:t>
            </a:r>
          </a:p>
        </p:txBody>
      </p:sp>
      <p:sp>
        <p:nvSpPr>
          <p:cNvPr id="1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957263" y="1684338"/>
            <a:ext cx="3600450" cy="4383087"/>
          </a:xfrm>
          <a:prstGeom prst="cube">
            <a:avLst>
              <a:gd name="adj" fmla="val 25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965325" y="5635625"/>
            <a:ext cx="81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длина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957263" y="6067425"/>
            <a:ext cx="26638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471738" y="5851525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</a:rPr>
              <a:t>а</a:t>
            </a:r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3621088" y="5130800"/>
            <a:ext cx="936625" cy="9366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 rot="-2738102">
            <a:off x="3595688" y="5157788"/>
            <a:ext cx="99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ширина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197350" y="52752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i="1">
                <a:latin typeface="Times New Roman" pitchFamily="18" charset="0"/>
              </a:rPr>
              <a:t>b</a:t>
            </a:r>
            <a:endParaRPr lang="ru-RU" sz="3600" i="1">
              <a:latin typeface="Times New Roman" pitchFamily="18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 rot="16200000">
            <a:off x="2986088" y="4398963"/>
            <a:ext cx="919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высота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621088" y="4051300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</a:rPr>
              <a:t>с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3646488" y="2562225"/>
            <a:ext cx="14287" cy="3492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5461000" y="2995613"/>
            <a:ext cx="2827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2"/>
                </a:solidFill>
                <a:latin typeface="Times New Roman" pitchFamily="18" charset="0"/>
              </a:rPr>
              <a:t>V = a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>
                <a:solidFill>
                  <a:schemeClr val="tx2"/>
                </a:solidFill>
                <a:latin typeface="Times New Roman" pitchFamily="18" charset="0"/>
              </a:rPr>
              <a:t>b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>
                <a:solidFill>
                  <a:schemeClr val="tx2"/>
                </a:solidFill>
                <a:latin typeface="Times New Roman" pitchFamily="18" charset="0"/>
              </a:rPr>
              <a:t>c</a:t>
            </a:r>
            <a:endParaRPr lang="ru-RU" sz="440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/>
          <a:lstStyle/>
          <a:p>
            <a:r>
              <a:rPr lang="ru-RU" sz="36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Объем куба</a:t>
            </a:r>
          </a:p>
        </p:txBody>
      </p:sp>
      <p:sp>
        <p:nvSpPr>
          <p:cNvPr id="1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971550" y="1989138"/>
            <a:ext cx="3600450" cy="3600450"/>
          </a:xfrm>
          <a:prstGeom prst="cube">
            <a:avLst>
              <a:gd name="adj" fmla="val 25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971550" y="5589588"/>
            <a:ext cx="26638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124075" y="5445125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</a:rPr>
              <a:t>а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H="1">
            <a:off x="3635375" y="4652963"/>
            <a:ext cx="936625" cy="9366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211638" y="4797425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</a:rPr>
              <a:t>а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635375" y="35734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</a:rPr>
              <a:t>а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3660775" y="2911475"/>
            <a:ext cx="0" cy="26654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461000" y="2995613"/>
            <a:ext cx="2859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2"/>
                </a:solidFill>
                <a:latin typeface="Times New Roman" pitchFamily="18" charset="0"/>
              </a:rPr>
              <a:t>V = a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</a:rPr>
              <a:t>а </a:t>
            </a:r>
            <a:r>
              <a:rPr lang="en-US"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>
                <a:solidFill>
                  <a:schemeClr val="tx2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6026150" y="4167188"/>
            <a:ext cx="16462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solidFill>
                  <a:schemeClr val="tx2"/>
                </a:solidFill>
                <a:latin typeface="Times New Roman" pitchFamily="18" charset="0"/>
              </a:rPr>
              <a:t>V = a</a:t>
            </a:r>
            <a:r>
              <a:rPr lang="ru-RU" sz="4400" i="1" baseline="30000">
                <a:solidFill>
                  <a:schemeClr val="tx2"/>
                </a:solidFill>
                <a:latin typeface="Times New Roman" pitchFamily="18" charset="0"/>
              </a:rPr>
              <a:t>3</a:t>
            </a:r>
            <a:endParaRPr lang="ru-RU" sz="440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0191" name="AutoShape 1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4092575" y="6461125"/>
            <a:ext cx="1398588" cy="187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92" name="Text Box 16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4422775" y="6407150"/>
            <a:ext cx="75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u="sng">
                <a:solidFill>
                  <a:schemeClr val="bg2"/>
                </a:solidFill>
              </a:rPr>
              <a:t>Закрыть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9" grpId="0"/>
      <p:bldP spid="50190" grpId="0"/>
      <p:bldP spid="50191" grpId="0" animBg="1"/>
      <p:bldP spid="501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A7"/>
            </a:gs>
            <a:gs pos="100000">
              <a:schemeClr val="bg1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51050" y="620713"/>
            <a:ext cx="5472113" cy="579437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Сколько граней у куба?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11525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2.</a:t>
            </a:r>
          </a:p>
        </p:txBody>
      </p:sp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838200" y="1295400"/>
            <a:ext cx="4191000" cy="3517900"/>
            <a:chOff x="672" y="816"/>
            <a:chExt cx="2640" cy="2276"/>
          </a:xfrm>
        </p:grpSpPr>
        <p:grpSp>
          <p:nvGrpSpPr>
            <p:cNvPr id="8197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8206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7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8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9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0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1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3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4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198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8199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8200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8201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8202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8203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8204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8205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22375" y="404813"/>
            <a:ext cx="7921625" cy="579437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Какая фигура является гранью куба?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9001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3.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568825" y="1628775"/>
          <a:ext cx="4179888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Формула" r:id="rId3" imgW="1715400" imgH="849960" progId="Equation.3">
                  <p:embed/>
                </p:oleObj>
              </mc:Choice>
              <mc:Fallback>
                <p:oleObj name="Формула" r:id="rId3" imgW="1715400" imgH="849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1628775"/>
                        <a:ext cx="4179888" cy="2135188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24"/>
          <p:cNvSpPr txBox="1">
            <a:spLocks noChangeArrowheads="1"/>
          </p:cNvSpPr>
          <p:nvPr/>
        </p:nvSpPr>
        <p:spPr bwMode="auto">
          <a:xfrm>
            <a:off x="4500563" y="4437063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Выберите ответ</a:t>
            </a:r>
          </a:p>
        </p:txBody>
      </p:sp>
      <p:grpSp>
        <p:nvGrpSpPr>
          <p:cNvPr id="9222" name="Group 2"/>
          <p:cNvGrpSpPr>
            <a:grpSpLocks/>
          </p:cNvGrpSpPr>
          <p:nvPr/>
        </p:nvGrpSpPr>
        <p:grpSpPr bwMode="auto">
          <a:xfrm>
            <a:off x="838200" y="1295400"/>
            <a:ext cx="4191000" cy="3517900"/>
            <a:chOff x="672" y="816"/>
            <a:chExt cx="2640" cy="2276"/>
          </a:xfrm>
        </p:grpSpPr>
        <p:grpSp>
          <p:nvGrpSpPr>
            <p:cNvPr id="9223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9232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3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4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6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7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8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9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4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5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6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7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8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29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30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9231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7921625" cy="1554163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Каким одним словом называется длина, ширина, высота прямоугольного параллелепипеда?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188913"/>
            <a:ext cx="9001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4.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859338" y="2349500"/>
          <a:ext cx="2841625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Формула" r:id="rId3" imgW="1156320" imgH="849960" progId="Equation.3">
                  <p:embed/>
                </p:oleObj>
              </mc:Choice>
              <mc:Fallback>
                <p:oleObj name="Формула" r:id="rId3" imgW="1156320" imgH="849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349500"/>
                        <a:ext cx="2841625" cy="2135188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4500563" y="4724400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Выберите ответ</a:t>
            </a:r>
          </a:p>
        </p:txBody>
      </p:sp>
      <p:grpSp>
        <p:nvGrpSpPr>
          <p:cNvPr id="10246" name="Group 2"/>
          <p:cNvGrpSpPr>
            <a:grpSpLocks/>
          </p:cNvGrpSpPr>
          <p:nvPr/>
        </p:nvGrpSpPr>
        <p:grpSpPr bwMode="auto">
          <a:xfrm>
            <a:off x="642938" y="2000250"/>
            <a:ext cx="4191000" cy="3517900"/>
            <a:chOff x="672" y="816"/>
            <a:chExt cx="2640" cy="2276"/>
          </a:xfrm>
        </p:grpSpPr>
        <p:grpSp>
          <p:nvGrpSpPr>
            <p:cNvPr id="10247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10256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57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8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9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0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1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2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3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4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8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0249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0250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0251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0252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0253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0254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0255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7921625" cy="1066800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Является ли куб прямоугольным параллелепипедом?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9388" y="0"/>
            <a:ext cx="9001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5.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692275" y="4365625"/>
          <a:ext cx="27606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Формула" r:id="rId3" imgW="1130760" imgH="241200" progId="Equation.3">
                  <p:embed/>
                </p:oleObj>
              </mc:Choice>
              <mc:Fallback>
                <p:oleObj name="Формула" r:id="rId3" imgW="11307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365625"/>
                        <a:ext cx="2760663" cy="657225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357813" y="5000625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4B21"/>
                </a:solidFill>
              </a:rPr>
              <a:t>Выберите ответ</a:t>
            </a:r>
          </a:p>
        </p:txBody>
      </p:sp>
      <p:sp>
        <p:nvSpPr>
          <p:cNvPr id="11270" name="Text Box 44"/>
          <p:cNvSpPr txBox="1">
            <a:spLocks noChangeArrowheads="1"/>
          </p:cNvSpPr>
          <p:nvPr/>
        </p:nvSpPr>
        <p:spPr bwMode="auto">
          <a:xfrm>
            <a:off x="1258888" y="35734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Куб</a:t>
            </a:r>
          </a:p>
        </p:txBody>
      </p:sp>
      <p:sp>
        <p:nvSpPr>
          <p:cNvPr id="11271" name="Text Box 45"/>
          <p:cNvSpPr txBox="1">
            <a:spLocks noChangeArrowheads="1"/>
          </p:cNvSpPr>
          <p:nvPr/>
        </p:nvSpPr>
        <p:spPr bwMode="auto">
          <a:xfrm>
            <a:off x="4929188" y="4071938"/>
            <a:ext cx="381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Прямоугольный параллелепипед</a:t>
            </a:r>
          </a:p>
        </p:txBody>
      </p:sp>
      <p:grpSp>
        <p:nvGrpSpPr>
          <p:cNvPr id="11272" name="Group 2"/>
          <p:cNvGrpSpPr>
            <a:grpSpLocks/>
          </p:cNvGrpSpPr>
          <p:nvPr/>
        </p:nvGrpSpPr>
        <p:grpSpPr bwMode="auto">
          <a:xfrm>
            <a:off x="838200" y="1295400"/>
            <a:ext cx="3233738" cy="2562225"/>
            <a:chOff x="672" y="816"/>
            <a:chExt cx="2640" cy="2276"/>
          </a:xfrm>
        </p:grpSpPr>
        <p:grpSp>
          <p:nvGrpSpPr>
            <p:cNvPr id="11292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11301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2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3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4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5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6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7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8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9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93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94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95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96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97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98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99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300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273" name="Group 2"/>
          <p:cNvGrpSpPr>
            <a:grpSpLocks/>
          </p:cNvGrpSpPr>
          <p:nvPr/>
        </p:nvGrpSpPr>
        <p:grpSpPr bwMode="auto">
          <a:xfrm>
            <a:off x="5286375" y="928688"/>
            <a:ext cx="2971800" cy="2928937"/>
            <a:chOff x="528" y="432"/>
            <a:chExt cx="2592" cy="3072"/>
          </a:xfrm>
        </p:grpSpPr>
        <p:grpSp>
          <p:nvGrpSpPr>
            <p:cNvPr id="11274" name="Group 3"/>
            <p:cNvGrpSpPr>
              <a:grpSpLocks/>
            </p:cNvGrpSpPr>
            <p:nvPr/>
          </p:nvGrpSpPr>
          <p:grpSpPr bwMode="auto">
            <a:xfrm>
              <a:off x="816" y="672"/>
              <a:ext cx="1920" cy="2640"/>
              <a:chOff x="816" y="672"/>
              <a:chExt cx="1920" cy="2640"/>
            </a:xfrm>
          </p:grpSpPr>
          <p:sp>
            <p:nvSpPr>
              <p:cNvPr id="11283" name="AutoShape 4"/>
              <p:cNvSpPr>
                <a:spLocks noChangeArrowheads="1"/>
              </p:cNvSpPr>
              <p:nvPr/>
            </p:nvSpPr>
            <p:spPr bwMode="auto">
              <a:xfrm>
                <a:off x="816" y="672"/>
                <a:ext cx="1920" cy="576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4" name="Line 5"/>
              <p:cNvSpPr>
                <a:spLocks noChangeShapeType="1"/>
              </p:cNvSpPr>
              <p:nvPr/>
            </p:nvSpPr>
            <p:spPr bwMode="auto">
              <a:xfrm>
                <a:off x="1296" y="2784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5" name="Line 6"/>
              <p:cNvSpPr>
                <a:spLocks noChangeShapeType="1"/>
              </p:cNvSpPr>
              <p:nvPr/>
            </p:nvSpPr>
            <p:spPr bwMode="auto">
              <a:xfrm flipH="1">
                <a:off x="2256" y="2784"/>
                <a:ext cx="48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6" name="Line 7"/>
              <p:cNvSpPr>
                <a:spLocks noChangeShapeType="1"/>
              </p:cNvSpPr>
              <p:nvPr/>
            </p:nvSpPr>
            <p:spPr bwMode="auto">
              <a:xfrm>
                <a:off x="816" y="3312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7" name="Line 8"/>
              <p:cNvSpPr>
                <a:spLocks noChangeShapeType="1"/>
              </p:cNvSpPr>
              <p:nvPr/>
            </p:nvSpPr>
            <p:spPr bwMode="auto">
              <a:xfrm flipH="1">
                <a:off x="816" y="2784"/>
                <a:ext cx="48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Line 9"/>
              <p:cNvSpPr>
                <a:spLocks noChangeShapeType="1"/>
              </p:cNvSpPr>
              <p:nvPr/>
            </p:nvSpPr>
            <p:spPr bwMode="auto">
              <a:xfrm flipV="1">
                <a:off x="816" y="124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9" name="Line 10"/>
              <p:cNvSpPr>
                <a:spLocks noChangeShapeType="1"/>
              </p:cNvSpPr>
              <p:nvPr/>
            </p:nvSpPr>
            <p:spPr bwMode="auto">
              <a:xfrm flipV="1">
                <a:off x="1296" y="720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0" name="Line 11"/>
              <p:cNvSpPr>
                <a:spLocks noChangeShapeType="1"/>
              </p:cNvSpPr>
              <p:nvPr/>
            </p:nvSpPr>
            <p:spPr bwMode="auto">
              <a:xfrm flipV="1">
                <a:off x="2256" y="124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1" name="Line 12"/>
              <p:cNvSpPr>
                <a:spLocks noChangeShapeType="1"/>
              </p:cNvSpPr>
              <p:nvPr/>
            </p:nvSpPr>
            <p:spPr bwMode="auto">
              <a:xfrm flipV="1">
                <a:off x="2736" y="672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75" name="Text Box 13"/>
            <p:cNvSpPr txBox="1">
              <a:spLocks noChangeArrowheads="1"/>
            </p:cNvSpPr>
            <p:nvPr/>
          </p:nvSpPr>
          <p:spPr bwMode="auto">
            <a:xfrm>
              <a:off x="528" y="32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76" name="Text Box 14"/>
            <p:cNvSpPr txBox="1">
              <a:spLocks noChangeArrowheads="1"/>
            </p:cNvSpPr>
            <p:nvPr/>
          </p:nvSpPr>
          <p:spPr bwMode="auto">
            <a:xfrm>
              <a:off x="2304" y="32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77" name="Text Box 15"/>
            <p:cNvSpPr txBox="1">
              <a:spLocks noChangeArrowheads="1"/>
            </p:cNvSpPr>
            <p:nvPr/>
          </p:nvSpPr>
          <p:spPr bwMode="auto">
            <a:xfrm>
              <a:off x="1056" y="25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78" name="Text Box 16"/>
            <p:cNvSpPr txBox="1">
              <a:spLocks noChangeArrowheads="1"/>
            </p:cNvSpPr>
            <p:nvPr/>
          </p:nvSpPr>
          <p:spPr bwMode="auto">
            <a:xfrm>
              <a:off x="2784" y="259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79" name="Text Box 17"/>
            <p:cNvSpPr txBox="1">
              <a:spLocks noChangeArrowheads="1"/>
            </p:cNvSpPr>
            <p:nvPr/>
          </p:nvSpPr>
          <p:spPr bwMode="auto">
            <a:xfrm>
              <a:off x="528" y="115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80" name="Text Box 18"/>
            <p:cNvSpPr txBox="1">
              <a:spLocks noChangeArrowheads="1"/>
            </p:cNvSpPr>
            <p:nvPr/>
          </p:nvSpPr>
          <p:spPr bwMode="auto">
            <a:xfrm>
              <a:off x="2256" y="115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81" name="Text Box 19"/>
            <p:cNvSpPr txBox="1">
              <a:spLocks noChangeArrowheads="1"/>
            </p:cNvSpPr>
            <p:nvPr/>
          </p:nvSpPr>
          <p:spPr bwMode="auto">
            <a:xfrm>
              <a:off x="1056" y="4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1282" name="Text Box 20"/>
            <p:cNvSpPr txBox="1">
              <a:spLocks noChangeArrowheads="1"/>
            </p:cNvSpPr>
            <p:nvPr/>
          </p:nvSpPr>
          <p:spPr bwMode="auto">
            <a:xfrm>
              <a:off x="2736" y="43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987675" y="476250"/>
            <a:ext cx="2701925" cy="579438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  <a:latin typeface="Comic Sans MS" pitchFamily="66" charset="0"/>
              </a:rPr>
              <a:t>Вычислите: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9750" y="188913"/>
            <a:ext cx="9001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6.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987675" y="1557338"/>
          <a:ext cx="925513" cy="367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Формула" r:id="rId3" imgW="216000" imgH="900720" progId="Equation.3">
                  <p:embed/>
                </p:oleObj>
              </mc:Choice>
              <mc:Fallback>
                <p:oleObj name="Формула" r:id="rId3" imgW="216000" imgH="900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557338"/>
                        <a:ext cx="925513" cy="3671887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1187624" y="1412776"/>
            <a:ext cx="7235981" cy="2664296"/>
          </a:xfrm>
        </p:spPr>
        <p:txBody>
          <a:bodyPr/>
          <a:lstStyle/>
          <a:p>
            <a:pPr eaLnBrk="1" hangingPunct="1"/>
            <a:r>
              <a:rPr lang="ru-RU" sz="8000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Начинаем проверку!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0648"/>
            <a:ext cx="6189583" cy="923042"/>
          </a:xfrm>
        </p:spPr>
        <p:txBody>
          <a:bodyPr/>
          <a:lstStyle/>
          <a:p>
            <a:pPr marL="36513" eaLnBrk="1" hangingPunct="1">
              <a:spcBef>
                <a:spcPct val="0"/>
              </a:spcBef>
            </a:pPr>
            <a:endParaRPr lang="ru-RU" dirty="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357313" y="476250"/>
            <a:ext cx="7429500" cy="1754188"/>
          </a:xfrm>
          <a:prstGeom prst="rect">
            <a:avLst/>
          </a:prstGeom>
          <a:solidFill>
            <a:srgbClr val="FFFFA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Сколько ребер у прямоугольного параллелепипеда?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539750" y="260350"/>
            <a:ext cx="11525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4800" b="1">
                <a:solidFill>
                  <a:srgbClr val="2112E8"/>
                </a:solidFill>
                <a:latin typeface="Comic Sans MS" pitchFamily="66" charset="0"/>
              </a:rPr>
              <a:t>1.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894733"/>
              </p:ext>
            </p:extLst>
          </p:nvPr>
        </p:nvGraphicFramePr>
        <p:xfrm>
          <a:off x="5796136" y="2400300"/>
          <a:ext cx="657052" cy="649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Формула" r:id="rId3" imgW="177480" imgH="164880" progId="Equation.3">
                  <p:embed/>
                </p:oleObj>
              </mc:Choice>
              <mc:Fallback>
                <p:oleObj name="Формула" r:id="rId3" imgW="17748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400300"/>
                        <a:ext cx="657052" cy="649135"/>
                      </a:xfrm>
                      <a:prstGeom prst="rect">
                        <a:avLst/>
                      </a:prstGeom>
                      <a:solidFill>
                        <a:srgbClr val="FFFFA7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1" name="Group 2"/>
          <p:cNvGrpSpPr>
            <a:grpSpLocks/>
          </p:cNvGrpSpPr>
          <p:nvPr/>
        </p:nvGrpSpPr>
        <p:grpSpPr bwMode="auto">
          <a:xfrm>
            <a:off x="1071563" y="2286000"/>
            <a:ext cx="4191000" cy="3517900"/>
            <a:chOff x="672" y="816"/>
            <a:chExt cx="2640" cy="2276"/>
          </a:xfrm>
        </p:grpSpPr>
        <p:grpSp>
          <p:nvGrpSpPr>
            <p:cNvPr id="14342" name="Group 3"/>
            <p:cNvGrpSpPr>
              <a:grpSpLocks/>
            </p:cNvGrpSpPr>
            <p:nvPr/>
          </p:nvGrpSpPr>
          <p:grpSpPr bwMode="auto">
            <a:xfrm>
              <a:off x="1008" y="1013"/>
              <a:ext cx="1872" cy="1892"/>
              <a:chOff x="816" y="580"/>
              <a:chExt cx="1872" cy="2792"/>
            </a:xfrm>
          </p:grpSpPr>
          <p:sp>
            <p:nvSpPr>
              <p:cNvPr id="14351" name="AutoShape 4"/>
              <p:cNvSpPr>
                <a:spLocks noChangeArrowheads="1"/>
              </p:cNvSpPr>
              <p:nvPr/>
            </p:nvSpPr>
            <p:spPr bwMode="auto">
              <a:xfrm>
                <a:off x="816" y="580"/>
                <a:ext cx="1872" cy="728"/>
              </a:xfrm>
              <a:prstGeom prst="parallelogram">
                <a:avLst>
                  <a:gd name="adj" fmla="val 83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2" name="Line 5"/>
              <p:cNvSpPr>
                <a:spLocks noChangeShapeType="1"/>
              </p:cNvSpPr>
              <p:nvPr/>
            </p:nvSpPr>
            <p:spPr bwMode="auto">
              <a:xfrm>
                <a:off x="1248" y="2691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3" name="Line 6"/>
              <p:cNvSpPr>
                <a:spLocks noChangeShapeType="1"/>
              </p:cNvSpPr>
              <p:nvPr/>
            </p:nvSpPr>
            <p:spPr bwMode="auto">
              <a:xfrm flipH="1">
                <a:off x="2304" y="2691"/>
                <a:ext cx="384" cy="67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4" name="Line 7"/>
              <p:cNvSpPr>
                <a:spLocks noChangeShapeType="1"/>
              </p:cNvSpPr>
              <p:nvPr/>
            </p:nvSpPr>
            <p:spPr bwMode="auto">
              <a:xfrm>
                <a:off x="864" y="3346"/>
                <a:ext cx="14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5" name="Line 8"/>
              <p:cNvSpPr>
                <a:spLocks noChangeShapeType="1"/>
              </p:cNvSpPr>
              <p:nvPr/>
            </p:nvSpPr>
            <p:spPr bwMode="auto">
              <a:xfrm flipH="1">
                <a:off x="816" y="2691"/>
                <a:ext cx="432" cy="6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6" name="Line 9"/>
              <p:cNvSpPr>
                <a:spLocks noChangeShapeType="1"/>
              </p:cNvSpPr>
              <p:nvPr/>
            </p:nvSpPr>
            <p:spPr bwMode="auto">
              <a:xfrm flipV="1">
                <a:off x="816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7" name="Line 10"/>
              <p:cNvSpPr>
                <a:spLocks noChangeShapeType="1"/>
              </p:cNvSpPr>
              <p:nvPr/>
            </p:nvSpPr>
            <p:spPr bwMode="auto">
              <a:xfrm flipV="1">
                <a:off x="1248" y="653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8" name="Line 11"/>
              <p:cNvSpPr>
                <a:spLocks noChangeShapeType="1"/>
              </p:cNvSpPr>
              <p:nvPr/>
            </p:nvSpPr>
            <p:spPr bwMode="auto">
              <a:xfrm flipV="1">
                <a:off x="2304" y="1308"/>
                <a:ext cx="0" cy="20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9" name="Line 12"/>
              <p:cNvSpPr>
                <a:spLocks noChangeShapeType="1"/>
              </p:cNvSpPr>
              <p:nvPr/>
            </p:nvSpPr>
            <p:spPr bwMode="auto">
              <a:xfrm flipV="1">
                <a:off x="2688" y="580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43" name="Text Box 13"/>
            <p:cNvSpPr txBox="1">
              <a:spLocks noChangeArrowheads="1"/>
            </p:cNvSpPr>
            <p:nvPr/>
          </p:nvSpPr>
          <p:spPr bwMode="auto">
            <a:xfrm>
              <a:off x="720" y="2796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4344" name="Text Box 14"/>
            <p:cNvSpPr txBox="1">
              <a:spLocks noChangeArrowheads="1"/>
            </p:cNvSpPr>
            <p:nvPr/>
          </p:nvSpPr>
          <p:spPr bwMode="auto">
            <a:xfrm>
              <a:off x="2496" y="278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4345" name="Text Box 15"/>
            <p:cNvSpPr txBox="1">
              <a:spLocks noChangeArrowheads="1"/>
            </p:cNvSpPr>
            <p:nvPr/>
          </p:nvSpPr>
          <p:spPr bwMode="auto">
            <a:xfrm>
              <a:off x="1248" y="2304"/>
              <a:ext cx="28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4346" name="Text Box 16"/>
            <p:cNvSpPr txBox="1">
              <a:spLocks noChangeArrowheads="1"/>
            </p:cNvSpPr>
            <p:nvPr/>
          </p:nvSpPr>
          <p:spPr bwMode="auto">
            <a:xfrm>
              <a:off x="2928" y="2352"/>
              <a:ext cx="28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endParaRPr lang="ru-RU" sz="24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4347" name="Text Box 17"/>
            <p:cNvSpPr txBox="1">
              <a:spLocks noChangeArrowheads="1"/>
            </p:cNvSpPr>
            <p:nvPr/>
          </p:nvSpPr>
          <p:spPr bwMode="auto">
            <a:xfrm>
              <a:off x="672" y="134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A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4348" name="Text Box 18"/>
            <p:cNvSpPr txBox="1">
              <a:spLocks noChangeArrowheads="1"/>
            </p:cNvSpPr>
            <p:nvPr/>
          </p:nvSpPr>
          <p:spPr bwMode="auto">
            <a:xfrm>
              <a:off x="2448" y="1400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D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4349" name="Text Box 19"/>
            <p:cNvSpPr txBox="1">
              <a:spLocks noChangeArrowheads="1"/>
            </p:cNvSpPr>
            <p:nvPr/>
          </p:nvSpPr>
          <p:spPr bwMode="auto">
            <a:xfrm>
              <a:off x="1248" y="816"/>
              <a:ext cx="336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B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  <p:sp>
          <p:nvSpPr>
            <p:cNvPr id="14350" name="Text Box 20"/>
            <p:cNvSpPr txBox="1">
              <a:spLocks noChangeArrowheads="1"/>
            </p:cNvSpPr>
            <p:nvPr/>
          </p:nvSpPr>
          <p:spPr bwMode="auto">
            <a:xfrm>
              <a:off x="2928" y="864"/>
              <a:ext cx="38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FF3300"/>
                  </a:solidFill>
                  <a:latin typeface="Comic Sans MS" pitchFamily="66" charset="0"/>
                </a:rPr>
                <a:t>C</a:t>
              </a:r>
              <a:r>
                <a:rPr lang="en-US" sz="1600" b="1">
                  <a:solidFill>
                    <a:srgbClr val="FF3300"/>
                  </a:solidFill>
                  <a:latin typeface="Comic Sans MS" pitchFamily="66" charset="0"/>
                </a:rPr>
                <a:t>1</a:t>
              </a:r>
              <a:endParaRPr lang="ru-RU" sz="1600" b="1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409</TotalTime>
  <Words>340</Words>
  <Application>Microsoft Office PowerPoint</Application>
  <PresentationFormat>Экран (4:3)</PresentationFormat>
  <Paragraphs>205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Трек</vt:lpstr>
      <vt:lpstr>Формула</vt:lpstr>
      <vt:lpstr>Microsoft Equation 3.0</vt:lpstr>
      <vt:lpstr>Диктант по теме : «Прямоугольный параллелепипед»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Начинаем проверку!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Объем прямоугольного параллелепипеда</vt:lpstr>
      <vt:lpstr>Объем прямоугольного параллелепипеда</vt:lpstr>
      <vt:lpstr>Объем куба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Логунова</dc:creator>
  <cp:lastModifiedBy>Master</cp:lastModifiedBy>
  <cp:revision>99</cp:revision>
  <dcterms:created xsi:type="dcterms:W3CDTF">2007-11-05T12:06:31Z</dcterms:created>
  <dcterms:modified xsi:type="dcterms:W3CDTF">2013-02-04T13:31:12Z</dcterms:modified>
</cp:coreProperties>
</file>